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314" r:id="rId2"/>
    <p:sldId id="302" r:id="rId3"/>
    <p:sldId id="303" r:id="rId4"/>
    <p:sldId id="304" r:id="rId5"/>
    <p:sldId id="318" r:id="rId6"/>
    <p:sldId id="317" r:id="rId7"/>
    <p:sldId id="319" r:id="rId8"/>
    <p:sldId id="256" r:id="rId9"/>
    <p:sldId id="309" r:id="rId10"/>
    <p:sldId id="312" r:id="rId11"/>
    <p:sldId id="257" r:id="rId12"/>
    <p:sldId id="258" r:id="rId13"/>
    <p:sldId id="259" r:id="rId14"/>
    <p:sldId id="260" r:id="rId15"/>
    <p:sldId id="261" r:id="rId16"/>
    <p:sldId id="262" r:id="rId17"/>
    <p:sldId id="263" r:id="rId18"/>
    <p:sldId id="264" r:id="rId19"/>
    <p:sldId id="307" r:id="rId20"/>
    <p:sldId id="265" r:id="rId21"/>
    <p:sldId id="321" r:id="rId22"/>
    <p:sldId id="266" r:id="rId23"/>
    <p:sldId id="267" r:id="rId24"/>
    <p:sldId id="268" r:id="rId25"/>
    <p:sldId id="316" r:id="rId26"/>
    <p:sldId id="269" r:id="rId27"/>
    <p:sldId id="270" r:id="rId28"/>
    <p:sldId id="320" r:id="rId29"/>
    <p:sldId id="271" r:id="rId30"/>
    <p:sldId id="272" r:id="rId31"/>
    <p:sldId id="273" r:id="rId32"/>
    <p:sldId id="274" r:id="rId33"/>
    <p:sldId id="276" r:id="rId34"/>
    <p:sldId id="305" r:id="rId35"/>
    <p:sldId id="308" r:id="rId36"/>
    <p:sldId id="277" r:id="rId37"/>
    <p:sldId id="278" r:id="rId38"/>
    <p:sldId id="281" r:id="rId39"/>
    <p:sldId id="279" r:id="rId40"/>
    <p:sldId id="280" r:id="rId41"/>
    <p:sldId id="283" r:id="rId42"/>
    <p:sldId id="282" r:id="rId43"/>
    <p:sldId id="284" r:id="rId44"/>
    <p:sldId id="285" r:id="rId45"/>
    <p:sldId id="289" r:id="rId46"/>
    <p:sldId id="286" r:id="rId47"/>
    <p:sldId id="287" r:id="rId48"/>
    <p:sldId id="288" r:id="rId49"/>
    <p:sldId id="290" r:id="rId50"/>
    <p:sldId id="291" r:id="rId51"/>
    <p:sldId id="292" r:id="rId52"/>
    <p:sldId id="293" r:id="rId53"/>
    <p:sldId id="294" r:id="rId54"/>
    <p:sldId id="295" r:id="rId55"/>
    <p:sldId id="296" r:id="rId56"/>
    <p:sldId id="297" r:id="rId57"/>
    <p:sldId id="298" r:id="rId58"/>
    <p:sldId id="323" r:id="rId59"/>
    <p:sldId id="315" r:id="rId60"/>
    <p:sldId id="310" r:id="rId61"/>
    <p:sldId id="311" r:id="rId62"/>
    <p:sldId id="322" r:id="rId63"/>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8853" autoAdjust="0"/>
  </p:normalViewPr>
  <p:slideViewPr>
    <p:cSldViewPr>
      <p:cViewPr>
        <p:scale>
          <a:sx n="48" d="100"/>
          <a:sy n="48" d="100"/>
        </p:scale>
        <p:origin x="-154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808"/>
    </p:cViewPr>
  </p:sorterViewPr>
  <p:notesViewPr>
    <p:cSldViewPr>
      <p:cViewPr varScale="1">
        <p:scale>
          <a:sx n="48" d="100"/>
          <a:sy n="48" d="100"/>
        </p:scale>
        <p:origin x="-2988" y="-114"/>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50EDA5A-3ECD-449A-A8EB-14DABF0563FD}" type="datetimeFigureOut">
              <a:rPr lang="fr-FR" smtClean="0"/>
              <a:pPr/>
              <a:t>14/09/2023</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577F50BD-87C6-4A1F-9157-F91A8B2BC240}"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406" cy="495872"/>
          </a:xfrm>
          <a:prstGeom prst="rect">
            <a:avLst/>
          </a:prstGeom>
        </p:spPr>
        <p:txBody>
          <a:bodyPr vert="horz" lIns="88203" tIns="44102" rIns="88203" bIns="44102" rtlCol="0"/>
          <a:lstStyle>
            <a:lvl1pPr algn="l">
              <a:defRPr sz="1200"/>
            </a:lvl1pPr>
          </a:lstStyle>
          <a:p>
            <a:endParaRPr lang="fr-FR"/>
          </a:p>
        </p:txBody>
      </p:sp>
      <p:sp>
        <p:nvSpPr>
          <p:cNvPr id="3" name="Espace réservé de la date 2"/>
          <p:cNvSpPr>
            <a:spLocks noGrp="1"/>
          </p:cNvSpPr>
          <p:nvPr>
            <p:ph type="dt" idx="1"/>
          </p:nvPr>
        </p:nvSpPr>
        <p:spPr>
          <a:xfrm>
            <a:off x="3850750" y="1"/>
            <a:ext cx="2945405" cy="495872"/>
          </a:xfrm>
          <a:prstGeom prst="rect">
            <a:avLst/>
          </a:prstGeom>
        </p:spPr>
        <p:txBody>
          <a:bodyPr vert="horz" lIns="88203" tIns="44102" rIns="88203" bIns="44102" rtlCol="0"/>
          <a:lstStyle>
            <a:lvl1pPr algn="r">
              <a:defRPr sz="1200"/>
            </a:lvl1pPr>
          </a:lstStyle>
          <a:p>
            <a:fld id="{CDA80153-5B35-451B-BB73-874DF12C89C0}" type="datetimeFigureOut">
              <a:rPr lang="fr-FR" smtClean="0"/>
              <a:pPr/>
              <a:t>14/09/2023</a:t>
            </a:fld>
            <a:endParaRPr lang="fr-FR"/>
          </a:p>
        </p:txBody>
      </p:sp>
      <p:sp>
        <p:nvSpPr>
          <p:cNvPr id="4" name="Espace réservé de l'image des diapositives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88203" tIns="44102" rIns="88203" bIns="44102" rtlCol="0" anchor="ctr"/>
          <a:lstStyle/>
          <a:p>
            <a:endParaRPr lang="fr-FR"/>
          </a:p>
        </p:txBody>
      </p:sp>
      <p:sp>
        <p:nvSpPr>
          <p:cNvPr id="5" name="Espace réservé des commentaires 4"/>
          <p:cNvSpPr>
            <a:spLocks noGrp="1"/>
          </p:cNvSpPr>
          <p:nvPr>
            <p:ph type="body" sz="quarter" idx="3"/>
          </p:nvPr>
        </p:nvSpPr>
        <p:spPr>
          <a:xfrm>
            <a:off x="680527" y="4715406"/>
            <a:ext cx="5438140" cy="4467471"/>
          </a:xfrm>
          <a:prstGeom prst="rect">
            <a:avLst/>
          </a:prstGeom>
        </p:spPr>
        <p:txBody>
          <a:bodyPr vert="horz" lIns="88203" tIns="44102" rIns="88203" bIns="44102"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430813"/>
            <a:ext cx="2945406" cy="495872"/>
          </a:xfrm>
          <a:prstGeom prst="rect">
            <a:avLst/>
          </a:prstGeom>
        </p:spPr>
        <p:txBody>
          <a:bodyPr vert="horz" lIns="88203" tIns="44102" rIns="88203" bIns="44102"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750" y="9430813"/>
            <a:ext cx="2945405" cy="495872"/>
          </a:xfrm>
          <a:prstGeom prst="rect">
            <a:avLst/>
          </a:prstGeom>
        </p:spPr>
        <p:txBody>
          <a:bodyPr vert="horz" lIns="88203" tIns="44102" rIns="88203" bIns="44102" rtlCol="0" anchor="b"/>
          <a:lstStyle>
            <a:lvl1pPr algn="r">
              <a:defRPr sz="1200"/>
            </a:lvl1pPr>
          </a:lstStyle>
          <a:p>
            <a:fld id="{970ABBDD-C9FC-4703-AC6A-19EF3297BE2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Maquette BB 2000,</a:t>
            </a:r>
            <a:r>
              <a:rPr lang="fr-FR" baseline="0" dirty="0" smtClean="0"/>
              <a:t> faite en 1998. </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Machine</a:t>
            </a:r>
            <a:r>
              <a:rPr lang="fr-FR" baseline="0" dirty="0" smtClean="0"/>
              <a:t> à Vapeur, 242 TB, dernière locomotive ayant circulée jusqu’en 1966</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Histoire de la ville d’Avallon.</a:t>
            </a:r>
          </a:p>
          <a:p>
            <a:endParaRPr lang="fr-FR" dirty="0" smtClean="0"/>
          </a:p>
          <a:p>
            <a:r>
              <a:rPr lang="fr-FR" dirty="0" err="1" smtClean="0"/>
              <a:t>Circul</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9</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Histoire de la ville d’Avallon.</a:t>
            </a:r>
          </a:p>
          <a:p>
            <a:endParaRPr lang="fr-FR" dirty="0" smtClean="0"/>
          </a:p>
          <a:p>
            <a:r>
              <a:rPr lang="fr-FR" dirty="0" err="1" smtClean="0"/>
              <a:t>Circul</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10</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6</a:t>
            </a:r>
            <a:r>
              <a:rPr lang="fr-FR" baseline="0" dirty="0" smtClean="0"/>
              <a:t> – Entrée de gare, direction Auxerre =&gt; </a:t>
            </a:r>
          </a:p>
          <a:p>
            <a:r>
              <a:rPr lang="fr-FR" baseline="0" dirty="0" smtClean="0"/>
              <a:t>7 – Entrée de gare Direction Laroche Migennes &lt;=</a:t>
            </a:r>
          </a:p>
          <a:p>
            <a:r>
              <a:rPr lang="fr-FR" dirty="0" smtClean="0"/>
              <a:t>8 – Vue Générale de la gare (Foyer du Roulant) Dépôt de la gare d’Avallon.</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11</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Gare, vue du Chemin du Hallage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13</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Gare – vue, côté Autun</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14</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Gare – passage à niveau </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16</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18</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Ajout Gare actuelle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19</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Activité bois – Entreprise… bois (à revoir qui);… qui a perduré jusqu’à</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20</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Ancienne buvette (côté</a:t>
            </a:r>
            <a:r>
              <a:rPr lang="fr-FR" baseline="0" dirty="0" smtClean="0"/>
              <a:t> droit de la gare) devenu les services techniques LGV (intitulé à vérifier)</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22</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Bâtiment du</a:t>
            </a:r>
            <a:r>
              <a:rPr lang="fr-FR" baseline="0" dirty="0" smtClean="0"/>
              <a:t> matériel technique et maintenance SNCF – Aujourd’hui quid ?</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23</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Marquise</a:t>
            </a:r>
            <a:r>
              <a:rPr lang="fr-FR" baseline="0" dirty="0" smtClean="0"/>
              <a:t> d’Avallon =&gt; A reprendre du site. (dans petite histoire)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24</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Autorail</a:t>
            </a:r>
            <a:r>
              <a:rPr lang="fr-FR" baseline="0" dirty="0" smtClean="0"/>
              <a:t> =&gt; 1993. Maquette réalisée par l’association.</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27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 l’origine, la grue</a:t>
            </a:r>
            <a:r>
              <a:rPr lang="fr-FR" baseline="0" dirty="0" smtClean="0"/>
              <a:t> était un portique (avant -30)</a:t>
            </a:r>
          </a:p>
          <a:p>
            <a:r>
              <a:rPr lang="fr-FR" baseline="0" dirty="0" smtClean="0"/>
              <a:t>Grue PLM 10 tonnes. N’existe plus en France.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30</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 ajouter =&gt; taille réelle (5-6</a:t>
            </a:r>
            <a:r>
              <a:rPr lang="fr-FR" baseline="30000" dirty="0" smtClean="0"/>
              <a:t>e</a:t>
            </a:r>
            <a:r>
              <a:rPr lang="fr-FR" dirty="0" smtClean="0"/>
              <a:t> image)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33</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Locomotive anglaise, 1993, qui ont été baptisées</a:t>
            </a:r>
            <a:r>
              <a:rPr lang="fr-FR" baseline="0" dirty="0" smtClean="0"/>
              <a:t> « BB2000 en France » dans l’</a:t>
            </a:r>
            <a:r>
              <a:rPr lang="fr-FR" baseline="0" dirty="0" err="1" smtClean="0"/>
              <a:t>argo</a:t>
            </a:r>
            <a:r>
              <a:rPr lang="fr-FR" baseline="0" dirty="0" smtClean="0"/>
              <a:t> des mécaniciens </a:t>
            </a:r>
            <a:r>
              <a:rPr lang="fr-FR" baseline="0" dirty="0" err="1" smtClean="0"/>
              <a:t>Josepha</a:t>
            </a:r>
            <a:r>
              <a:rPr lang="fr-FR" baseline="0" dirty="0" smtClean="0"/>
              <a:t>. </a:t>
            </a:r>
          </a:p>
          <a:p>
            <a:r>
              <a:rPr lang="fr-FR" baseline="0" dirty="0" smtClean="0"/>
              <a:t>Exemple de Maquettes de « Picasso ».</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36</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Wagons spécialisées pour le bois</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39</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Wagon de marchandise bâchée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40</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Pesée des wagons à vide</a:t>
            </a:r>
            <a:r>
              <a:rPr lang="fr-FR" baseline="0" dirty="0" smtClean="0"/>
              <a:t> et en charge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44</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46</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Train pour</a:t>
            </a:r>
            <a:r>
              <a:rPr lang="fr-FR" baseline="0" dirty="0" smtClean="0"/>
              <a:t> Paris, stocké en attente de départ pour le dimanche.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52</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Wagon stocké</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53</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55</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Dépôt des roulants.</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57</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Ajout Gare actuelle</a:t>
            </a:r>
            <a:endParaRPr lang="fr-FR" dirty="0"/>
          </a:p>
        </p:txBody>
      </p:sp>
      <p:sp>
        <p:nvSpPr>
          <p:cNvPr id="4" name="Espace réservé du numéro de diapositive 3"/>
          <p:cNvSpPr>
            <a:spLocks noGrp="1"/>
          </p:cNvSpPr>
          <p:nvPr>
            <p:ph type="sldNum" sz="quarter" idx="10"/>
          </p:nvPr>
        </p:nvSpPr>
        <p:spPr/>
        <p:txBody>
          <a:bodyPr/>
          <a:lstStyle/>
          <a:p>
            <a:fld id="{970ABBDD-C9FC-4703-AC6A-19EF3297BE21}" type="slidenum">
              <a:rPr lang="fr-FR" smtClean="0"/>
              <a:pPr/>
              <a:t>58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E5BCF61-FFA4-4FDF-A3AF-9068C984CAE0}" type="slidenum">
              <a:rPr lang="fr-FR" smtClean="0"/>
              <a:pPr/>
              <a:t>‹N°›</a:t>
            </a:fld>
            <a:endParaRPr lang="fr-FR"/>
          </a:p>
        </p:txBody>
      </p:sp>
    </p:spTree>
  </p:cSld>
  <p:clrMapOvr>
    <a:masterClrMapping/>
  </p:clrMapOvr>
  <p:transition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4133D-3E9B-4C80-AA68-8A0FF514B254}" type="datetimeFigureOut">
              <a:rPr lang="fr-FR" smtClean="0"/>
              <a:pPr/>
              <a:t>14/09/2023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BCF61-FFA4-4FDF-A3AF-9068C984CAE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3000">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0482" name="Picture 2" descr="https://tma.tourmentine.com/images/carte/2/bv01.jpg"/>
          <p:cNvPicPr>
            <a:picLocks noChangeAspect="1" noChangeArrowheads="1"/>
          </p:cNvPicPr>
          <p:nvPr/>
        </p:nvPicPr>
        <p:blipFill>
          <a:blip r:embed="rId3"/>
          <a:srcRect/>
          <a:stretch>
            <a:fillRect/>
          </a:stretch>
        </p:blipFill>
        <p:spPr bwMode="auto">
          <a:xfrm>
            <a:off x="-1071602" y="-435282"/>
            <a:ext cx="10768111" cy="7345303"/>
          </a:xfrm>
          <a:prstGeom prst="rect">
            <a:avLst/>
          </a:prstGeom>
          <a:noFill/>
        </p:spPr>
      </p:pic>
      <p:sp>
        <p:nvSpPr>
          <p:cNvPr id="5" name="Titre 1"/>
          <p:cNvSpPr txBox="1">
            <a:spLocks/>
          </p:cNvSpPr>
          <p:nvPr/>
        </p:nvSpPr>
        <p:spPr>
          <a:xfrm>
            <a:off x="642910" y="244463"/>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solidFill>
                  <a:schemeClr val="tx1"/>
                </a:solidFill>
                <a:effectLst/>
                <a:uLnTx/>
                <a:uFillTx/>
                <a:latin typeface="+mj-lt"/>
                <a:ea typeface="+mj-ea"/>
                <a:cs typeface="+mj-cs"/>
              </a:rPr>
              <a:t>La gare d’Avallon</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1" dirty="0" smtClean="0">
                <a:latin typeface="+mj-lt"/>
                <a:ea typeface="+mj-ea"/>
                <a:cs typeface="+mj-cs"/>
              </a:rPr>
              <a:t>1993 à 2023</a:t>
            </a:r>
          </a:p>
        </p:txBody>
      </p:sp>
      <p:sp>
        <p:nvSpPr>
          <p:cNvPr id="6" name="Titre 1"/>
          <p:cNvSpPr txBox="1">
            <a:spLocks/>
          </p:cNvSpPr>
          <p:nvPr/>
        </p:nvSpPr>
        <p:spPr>
          <a:xfrm>
            <a:off x="642910" y="4286256"/>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0" normalizeH="0" baseline="0" noProof="0" dirty="0" smtClean="0">
                <a:ln>
                  <a:noFill/>
                </a:ln>
                <a:solidFill>
                  <a:schemeClr val="bg1"/>
                </a:solidFill>
                <a:effectLst/>
                <a:uLnTx/>
                <a:uFillTx/>
                <a:latin typeface="+mj-lt"/>
                <a:ea typeface="+mj-ea"/>
                <a:cs typeface="+mj-cs"/>
              </a:rPr>
              <a:t>Par l’Association Train Miniature</a:t>
            </a:r>
            <a:r>
              <a:rPr kumimoji="0" lang="fr-FR" sz="2800" b="1" i="1" u="none" strike="noStrike" kern="1200" cap="none" spc="0" normalizeH="0" noProof="0" dirty="0" smtClean="0">
                <a:ln>
                  <a:noFill/>
                </a:ln>
                <a:solidFill>
                  <a:schemeClr val="bg1"/>
                </a:solidFill>
                <a:effectLst/>
                <a:uLnTx/>
                <a:uFillTx/>
                <a:latin typeface="+mj-lt"/>
                <a:ea typeface="+mj-ea"/>
                <a:cs typeface="+mj-cs"/>
              </a:rPr>
              <a:t> Avallonnais</a:t>
            </a:r>
            <a:endParaRPr lang="fr-FR" sz="2800" b="1" i="1" dirty="0" smtClean="0">
              <a:solidFill>
                <a:schemeClr val="bg1"/>
              </a:solidFill>
              <a:latin typeface="+mj-lt"/>
              <a:ea typeface="+mj-ea"/>
              <a:cs typeface="+mj-cs"/>
            </a:endParaRPr>
          </a:p>
        </p:txBody>
      </p:sp>
      <p:sp>
        <p:nvSpPr>
          <p:cNvPr id="7" name="Rectangle 6"/>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571480"/>
            <a:ext cx="7772400" cy="1470025"/>
          </a:xfrm>
        </p:spPr>
        <p:txBody>
          <a:bodyPr/>
          <a:lstStyle/>
          <a:p>
            <a:r>
              <a:rPr lang="fr-FR" dirty="0" smtClean="0"/>
              <a:t>L’Association Train Miniature Avallonnais</a:t>
            </a:r>
            <a:endParaRPr lang="fr-FR" dirty="0"/>
          </a:p>
        </p:txBody>
      </p:sp>
      <p:sp>
        <p:nvSpPr>
          <p:cNvPr id="3" name="Sous-titre 2"/>
          <p:cNvSpPr>
            <a:spLocks noGrp="1"/>
          </p:cNvSpPr>
          <p:nvPr>
            <p:ph type="subTitle" idx="1"/>
          </p:nvPr>
        </p:nvSpPr>
        <p:spPr>
          <a:xfrm>
            <a:off x="785786" y="2143116"/>
            <a:ext cx="7500990" cy="2214578"/>
          </a:xfrm>
        </p:spPr>
        <p:txBody>
          <a:bodyPr>
            <a:noAutofit/>
          </a:bodyPr>
          <a:lstStyle/>
          <a:p>
            <a:r>
              <a:rPr lang="fr-FR" sz="2000" dirty="0" smtClean="0"/>
              <a:t>L'association créée en </a:t>
            </a:r>
            <a:r>
              <a:rPr lang="fr-FR" sz="2000" b="1" dirty="0" smtClean="0"/>
              <a:t>1993</a:t>
            </a:r>
            <a:r>
              <a:rPr lang="fr-FR" sz="2000" dirty="0" smtClean="0"/>
              <a:t> par un groupe de passionnés a pour but de promouvoir le </a:t>
            </a:r>
            <a:r>
              <a:rPr lang="fr-FR" sz="2000" b="1" dirty="0" smtClean="0"/>
              <a:t>modélisme ferroviaire </a:t>
            </a:r>
            <a:r>
              <a:rPr lang="fr-FR" sz="2000" dirty="0" smtClean="0"/>
              <a:t>sous toutes ses formes. </a:t>
            </a:r>
          </a:p>
          <a:p>
            <a:endParaRPr lang="fr-FR" sz="2000" dirty="0" smtClean="0"/>
          </a:p>
          <a:p>
            <a:r>
              <a:rPr lang="fr-FR" sz="2800" b="1" dirty="0" smtClean="0"/>
              <a:t>La construction de la maquette de la gare d'Avallon est à l'origine de l’association.</a:t>
            </a:r>
          </a:p>
          <a:p>
            <a:endParaRPr lang="fr-FR" sz="1600" dirty="0" smtClean="0"/>
          </a:p>
        </p:txBody>
      </p:sp>
      <p:pic>
        <p:nvPicPr>
          <p:cNvPr id="4" name="Picture 2" descr="Train PNG pour téléchargement gratuit"/>
          <p:cNvPicPr>
            <a:picLocks noChangeAspect="1" noChangeArrowheads="1"/>
          </p:cNvPicPr>
          <p:nvPr/>
        </p:nvPicPr>
        <p:blipFill>
          <a:blip r:embed="rId2"/>
          <a:srcRect/>
          <a:stretch>
            <a:fillRect/>
          </a:stretch>
        </p:blipFill>
        <p:spPr bwMode="auto">
          <a:xfrm>
            <a:off x="1000100" y="4572008"/>
            <a:ext cx="6896100" cy="1905000"/>
          </a:xfrm>
          <a:prstGeom prst="rect">
            <a:avLst/>
          </a:prstGeom>
          <a:noFill/>
        </p:spPr>
      </p:pic>
    </p:spTree>
  </p:cSld>
  <p:clrMapOvr>
    <a:masterClrMapping/>
  </p:clrMapOvr>
  <p:transition advTm="1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000"/>
                                        <p:tgtEl>
                                          <p:spTgt spid="3">
                                            <p:txEl>
                                              <p:pRg st="0" end="0"/>
                                            </p:txEl>
                                          </p:spTgt>
                                        </p:tgtEl>
                                      </p:cBhvr>
                                    </p:animEffect>
                                  </p:childTnLst>
                                </p:cTn>
                              </p:par>
                            </p:childTnLst>
                          </p:cTn>
                        </p:par>
                        <p:par>
                          <p:cTn id="8" fill="hold">
                            <p:stCondLst>
                              <p:cond delay="3000"/>
                            </p:stCondLst>
                            <p:childTnLst>
                              <p:par>
                                <p:cTn id="9" presetID="20" presetClass="entr" presetSubtype="0" fill="hold" grpId="0"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edge">
                                      <p:cBhvr>
                                        <p:cTn id="1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9394" name="Picture 2" descr="BB2000"/>
          <p:cNvPicPr>
            <a:picLocks noChangeAspect="1" noChangeArrowheads="1"/>
          </p:cNvPicPr>
          <p:nvPr/>
        </p:nvPicPr>
        <p:blipFill>
          <a:blip r:embed="rId3"/>
          <a:srcRect/>
          <a:stretch>
            <a:fillRect/>
          </a:stretch>
        </p:blipFill>
        <p:spPr bwMode="auto">
          <a:xfrm>
            <a:off x="-571536" y="0"/>
            <a:ext cx="10475344" cy="7072338"/>
          </a:xfrm>
          <a:prstGeom prst="rect">
            <a:avLst/>
          </a:prstGeom>
          <a:noFill/>
        </p:spPr>
      </p:pic>
      <p:sp>
        <p:nvSpPr>
          <p:cNvPr id="5" name="Rectangle 4"/>
          <p:cNvSpPr/>
          <p:nvPr/>
        </p:nvSpPr>
        <p:spPr>
          <a:xfrm>
            <a:off x="5500694" y="5786454"/>
            <a:ext cx="33575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Maquette BB2000, faite en 1998</a:t>
            </a:r>
            <a:endParaRPr lang="fr-FR" dirty="0">
              <a:solidFill>
                <a:schemeClr val="tx1"/>
              </a:solidFill>
            </a:endParaRPr>
          </a:p>
        </p:txBody>
      </p:sp>
      <p:sp>
        <p:nvSpPr>
          <p:cNvPr id="6" name="Rectangle 5"/>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62470" name="Picture 6" descr="242 TC"/>
          <p:cNvPicPr>
            <a:picLocks noChangeAspect="1" noChangeArrowheads="1"/>
          </p:cNvPicPr>
          <p:nvPr/>
        </p:nvPicPr>
        <p:blipFill>
          <a:blip r:embed="rId3"/>
          <a:srcRect/>
          <a:stretch>
            <a:fillRect/>
          </a:stretch>
        </p:blipFill>
        <p:spPr bwMode="auto">
          <a:xfrm>
            <a:off x="0" y="0"/>
            <a:ext cx="10000052" cy="6858000"/>
          </a:xfrm>
          <a:prstGeom prst="rect">
            <a:avLst/>
          </a:prstGeom>
          <a:noFill/>
        </p:spPr>
      </p:pic>
      <p:sp>
        <p:nvSpPr>
          <p:cNvPr id="5" name="Rectangle 4"/>
          <p:cNvSpPr/>
          <p:nvPr/>
        </p:nvSpPr>
        <p:spPr>
          <a:xfrm>
            <a:off x="3000364" y="5857892"/>
            <a:ext cx="5786478"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Maquette d’une machine à Vapeur, 242 TB</a:t>
            </a:r>
          </a:p>
          <a:p>
            <a:pPr algn="r"/>
            <a:r>
              <a:rPr lang="fr-FR" dirty="0" smtClean="0">
                <a:solidFill>
                  <a:schemeClr val="tx1"/>
                </a:solidFill>
              </a:rPr>
              <a:t>Dernière locomotive ayant circulée, jusqu’en 1966</a:t>
            </a:r>
            <a:endParaRPr lang="fr-FR" dirty="0">
              <a:solidFill>
                <a:schemeClr val="tx1"/>
              </a:solidFill>
            </a:endParaRPr>
          </a:p>
        </p:txBody>
      </p:sp>
      <p:sp>
        <p:nvSpPr>
          <p:cNvPr id="6" name="Rectangle 5"/>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3426" name="Picture 2" descr="https://tma.tourmentine.com/images/i.reduit/gare5.jpg"/>
          <p:cNvPicPr>
            <a:picLocks noChangeAspect="1" noChangeArrowheads="1"/>
          </p:cNvPicPr>
          <p:nvPr/>
        </p:nvPicPr>
        <p:blipFill>
          <a:blip r:embed="rId2"/>
          <a:srcRect/>
          <a:stretch>
            <a:fillRect/>
          </a:stretch>
        </p:blipFill>
        <p:spPr bwMode="auto">
          <a:xfrm>
            <a:off x="-500098" y="0"/>
            <a:ext cx="10086975" cy="6858000"/>
          </a:xfrm>
          <a:prstGeom prst="rect">
            <a:avLst/>
          </a:prstGeom>
          <a:noFill/>
        </p:spPr>
      </p:pic>
      <p:sp>
        <p:nvSpPr>
          <p:cNvPr id="5" name="Rectangle 4"/>
          <p:cNvSpPr/>
          <p:nvPr/>
        </p:nvSpPr>
        <p:spPr>
          <a:xfrm>
            <a:off x="5643570" y="5857892"/>
            <a:ext cx="314327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Maquette de la gare d’Avallon</a:t>
            </a:r>
            <a:endParaRPr lang="fr-FR" dirty="0">
              <a:solidFill>
                <a:schemeClr val="tx1"/>
              </a:solidFill>
            </a:endParaRPr>
          </a:p>
        </p:txBody>
      </p:sp>
      <p:sp>
        <p:nvSpPr>
          <p:cNvPr id="6" name="Rectangle 5"/>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2402" name="Picture 2" descr="https://tma.tourmentine.com/images/i.reduit/gare6.jpg"/>
          <p:cNvPicPr>
            <a:picLocks noChangeAspect="1" noChangeArrowheads="1"/>
          </p:cNvPicPr>
          <p:nvPr/>
        </p:nvPicPr>
        <p:blipFill>
          <a:blip r:embed="rId2"/>
          <a:srcRect/>
          <a:stretch>
            <a:fillRect/>
          </a:stretch>
        </p:blipFill>
        <p:spPr bwMode="auto">
          <a:xfrm>
            <a:off x="-1" y="0"/>
            <a:ext cx="10186567" cy="6858000"/>
          </a:xfrm>
          <a:prstGeom prst="rect">
            <a:avLst/>
          </a:prstGeom>
          <a:noFill/>
        </p:spPr>
      </p:pic>
      <p:sp>
        <p:nvSpPr>
          <p:cNvPr id="5" name="Rectangle 4"/>
          <p:cNvSpPr/>
          <p:nvPr/>
        </p:nvSpPr>
        <p:spPr>
          <a:xfrm>
            <a:off x="5643570" y="5857892"/>
            <a:ext cx="314327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Maquette de la gare d’Avallon</a:t>
            </a:r>
            <a:endParaRPr lang="fr-FR" dirty="0">
              <a:solidFill>
                <a:schemeClr val="tx1"/>
              </a:solidFill>
            </a:endParaRPr>
          </a:p>
        </p:txBody>
      </p:sp>
      <p:sp>
        <p:nvSpPr>
          <p:cNvPr id="6" name="Rectangle 5"/>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s://tma.tourmentine.com/images/i.reduit/gare3.jpg"/>
          <p:cNvPicPr>
            <a:picLocks noChangeAspect="1" noChangeArrowheads="1"/>
          </p:cNvPicPr>
          <p:nvPr/>
        </p:nvPicPr>
        <p:blipFill>
          <a:blip r:embed="rId2"/>
          <a:srcRect/>
          <a:stretch>
            <a:fillRect/>
          </a:stretch>
        </p:blipFill>
        <p:spPr bwMode="auto">
          <a:xfrm>
            <a:off x="-785850" y="0"/>
            <a:ext cx="10143525" cy="6858000"/>
          </a:xfrm>
          <a:prstGeom prst="rect">
            <a:avLst/>
          </a:prstGeom>
          <a:noFill/>
        </p:spPr>
      </p:pic>
      <p:sp>
        <p:nvSpPr>
          <p:cNvPr id="5" name="Rectangle 4"/>
          <p:cNvSpPr/>
          <p:nvPr/>
        </p:nvSpPr>
        <p:spPr>
          <a:xfrm>
            <a:off x="5643570" y="5857892"/>
            <a:ext cx="314327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Maquette de la gare d’Avallon</a:t>
            </a:r>
            <a:endParaRPr lang="fr-FR" dirty="0">
              <a:solidFill>
                <a:schemeClr val="tx1"/>
              </a:solidFill>
            </a:endParaRPr>
          </a:p>
        </p:txBody>
      </p:sp>
      <p:sp>
        <p:nvSpPr>
          <p:cNvPr id="6" name="Rectangle 5"/>
          <p:cNvSpPr/>
          <p:nvPr/>
        </p:nvSpPr>
        <p:spPr>
          <a:xfrm>
            <a:off x="5980376"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285860"/>
            <a:ext cx="7772400" cy="1470025"/>
          </a:xfrm>
        </p:spPr>
        <p:txBody>
          <a:bodyPr/>
          <a:lstStyle/>
          <a:p>
            <a:r>
              <a:rPr lang="fr-FR" dirty="0" smtClean="0"/>
              <a:t>LA GARE D’AVALLON</a:t>
            </a:r>
            <a:endParaRPr lang="fr-FR" dirty="0"/>
          </a:p>
        </p:txBody>
      </p:sp>
      <p:sp>
        <p:nvSpPr>
          <p:cNvPr id="3" name="Sous-titre 2"/>
          <p:cNvSpPr>
            <a:spLocks noGrp="1"/>
          </p:cNvSpPr>
          <p:nvPr>
            <p:ph type="subTitle" idx="1"/>
          </p:nvPr>
        </p:nvSpPr>
        <p:spPr>
          <a:xfrm>
            <a:off x="1285852" y="2370121"/>
            <a:ext cx="6400800" cy="1752600"/>
          </a:xfrm>
        </p:spPr>
        <p:txBody>
          <a:bodyPr>
            <a:normAutofit/>
          </a:bodyPr>
          <a:lstStyle/>
          <a:p>
            <a:r>
              <a:rPr lang="fr-FR" sz="2400" b="1" i="1" dirty="0" smtClean="0"/>
              <a:t>de 1993 à aujourd’hui</a:t>
            </a:r>
          </a:p>
          <a:p>
            <a:r>
              <a:rPr lang="fr-FR" sz="2400" b="1" i="1" dirty="0" smtClean="0"/>
              <a:t>Présentation commentée</a:t>
            </a:r>
          </a:p>
          <a:p>
            <a:endParaRPr lang="fr-FR" sz="2400" b="1" i="1" dirty="0"/>
          </a:p>
        </p:txBody>
      </p:sp>
      <p:pic>
        <p:nvPicPr>
          <p:cNvPr id="4" name="Picture 2" descr="Train PNG pour téléchargement gratuit"/>
          <p:cNvPicPr>
            <a:picLocks noChangeAspect="1" noChangeArrowheads="1"/>
          </p:cNvPicPr>
          <p:nvPr/>
        </p:nvPicPr>
        <p:blipFill>
          <a:blip r:embed="rId2"/>
          <a:srcRect/>
          <a:stretch>
            <a:fillRect/>
          </a:stretch>
        </p:blipFill>
        <p:spPr bwMode="auto">
          <a:xfrm>
            <a:off x="1000100" y="3452826"/>
            <a:ext cx="6896100" cy="1905000"/>
          </a:xfrm>
          <a:prstGeom prst="rect">
            <a:avLst/>
          </a:prstGeom>
          <a:noFill/>
        </p:spPr>
      </p:pic>
      <p:sp>
        <p:nvSpPr>
          <p:cNvPr id="5" name="Sous-titre 2"/>
          <p:cNvSpPr txBox="1">
            <a:spLocks/>
          </p:cNvSpPr>
          <p:nvPr/>
        </p:nvSpPr>
        <p:spPr>
          <a:xfrm>
            <a:off x="6000760" y="6000768"/>
            <a:ext cx="3143240" cy="752468"/>
          </a:xfrm>
          <a:prstGeom prst="rect">
            <a:avLst/>
          </a:prstGeom>
        </p:spPr>
        <p:txBody>
          <a:bodyPr vert="horz" lIns="91440" tIns="45720" rIns="91440" bIns="45720" rtlCol="0">
            <a:normAutofit fontScale="92500"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0" i="1" u="none" strike="noStrike" kern="1200" cap="none" spc="0" normalizeH="0" baseline="0" noProof="0" dirty="0" smtClean="0">
                <a:ln>
                  <a:noFill/>
                </a:ln>
                <a:solidFill>
                  <a:schemeClr val="tx1">
                    <a:tint val="75000"/>
                  </a:schemeClr>
                </a:solidFill>
                <a:effectLst/>
                <a:uLnTx/>
                <a:uFillTx/>
                <a:latin typeface="+mn-lt"/>
                <a:ea typeface="+mn-ea"/>
                <a:cs typeface="+mn-cs"/>
              </a:rPr>
              <a:t>Association Train</a:t>
            </a:r>
            <a:r>
              <a:rPr kumimoji="0" lang="fr-FR" sz="2400" b="0" i="1" u="none" strike="noStrike" kern="1200" cap="none" spc="0" normalizeH="0" noProof="0" dirty="0" smtClean="0">
                <a:ln>
                  <a:noFill/>
                </a:ln>
                <a:solidFill>
                  <a:schemeClr val="tx1">
                    <a:tint val="75000"/>
                  </a:schemeClr>
                </a:solidFill>
                <a:effectLst/>
                <a:uLnTx/>
                <a:uFillTx/>
                <a:latin typeface="+mn-lt"/>
                <a:ea typeface="+mn-ea"/>
                <a:cs typeface="+mn-cs"/>
              </a:rPr>
              <a:t> Miniature Avallonnais</a:t>
            </a:r>
            <a:endParaRPr kumimoji="0" lang="fr-FR" sz="2400" b="0" i="1"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ransition advTm="8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t>Histoire de la Gare</a:t>
            </a:r>
            <a:endParaRPr lang="fr-FR" b="1" i="1" dirty="0"/>
          </a:p>
        </p:txBody>
      </p:sp>
      <p:sp>
        <p:nvSpPr>
          <p:cNvPr id="3" name="Espace réservé du contenu 2"/>
          <p:cNvSpPr>
            <a:spLocks noGrp="1"/>
          </p:cNvSpPr>
          <p:nvPr>
            <p:ph idx="1"/>
          </p:nvPr>
        </p:nvSpPr>
        <p:spPr>
          <a:xfrm>
            <a:off x="500034" y="1385886"/>
            <a:ext cx="8229600" cy="9472666"/>
          </a:xfrm>
        </p:spPr>
        <p:txBody>
          <a:bodyPr>
            <a:normAutofit/>
          </a:bodyPr>
          <a:lstStyle/>
          <a:p>
            <a:pPr marL="0" indent="0">
              <a:buNone/>
            </a:pPr>
            <a:r>
              <a:rPr lang="fr-FR" sz="1800" dirty="0" smtClean="0"/>
              <a:t>La gare d'AVALLON a été ouverte le 20 Octobre 1873, origine de la ligne: CRAVANT. </a:t>
            </a:r>
          </a:p>
          <a:p>
            <a:pPr marL="0" indent="0">
              <a:buNone/>
            </a:pPr>
            <a:endParaRPr lang="fr-FR" sz="1100" dirty="0" smtClean="0"/>
          </a:p>
          <a:p>
            <a:pPr marL="0" indent="0">
              <a:buNone/>
            </a:pPr>
            <a:r>
              <a:rPr lang="fr-FR" sz="1800" dirty="0" smtClean="0"/>
              <a:t>Au début de l'été 1876, la gare est reliée aux LAUMES, en desservant SEMUR EN AUXOIS, l'exploitation cesse au début de la guerre en 1939. </a:t>
            </a:r>
          </a:p>
          <a:p>
            <a:pPr marL="0" indent="0">
              <a:buNone/>
            </a:pPr>
            <a:endParaRPr lang="fr-FR" sz="1100" dirty="0" smtClean="0"/>
          </a:p>
          <a:p>
            <a:pPr marL="0" indent="0">
              <a:buNone/>
            </a:pPr>
            <a:r>
              <a:rPr lang="fr-FR" sz="1800" dirty="0" smtClean="0"/>
              <a:t>La section AVALLON AUTUN par DRACY-ST-LOUP est ouverte en 1882, et est affermée aux C F D depuis 1939, </a:t>
            </a:r>
          </a:p>
          <a:p>
            <a:pPr marL="0" indent="0">
              <a:buNone/>
            </a:pPr>
            <a:endParaRPr lang="fr-FR" sz="1100" dirty="0" smtClean="0"/>
          </a:p>
          <a:p>
            <a:pPr marL="0" indent="0">
              <a:buNone/>
            </a:pPr>
            <a:r>
              <a:rPr lang="fr-FR" sz="1800" dirty="0" smtClean="0"/>
              <a:t>puis en novembre 1888, la gare est reliée à la ligne PARIS LYON, d'où elle se raccorde à NUITS-SOUS-RAVIERES, fermeture en 1952. </a:t>
            </a:r>
          </a:p>
          <a:p>
            <a:pPr marL="0" indent="0">
              <a:buNone/>
            </a:pPr>
            <a:endParaRPr lang="fr-FR" sz="1100" dirty="0" smtClean="0"/>
          </a:p>
          <a:p>
            <a:pPr marL="0" indent="0">
              <a:buNone/>
            </a:pPr>
            <a:r>
              <a:rPr lang="fr-FR" sz="1800" dirty="0" smtClean="0"/>
              <a:t>La gare était équipée d'un dépôt, avec pont tournant et rotonde de huit voies. Toutes ces installations ont disparu dans les années 1970. Le plan de voie a été remanié aussi à la même époque.</a:t>
            </a:r>
          </a:p>
          <a:p>
            <a:pPr marL="0" indent="0">
              <a:buNone/>
            </a:pPr>
            <a:endParaRPr lang="fr-FR" sz="1100" dirty="0" smtClean="0"/>
          </a:p>
          <a:p>
            <a:pPr marL="0" indent="0">
              <a:buNone/>
            </a:pPr>
            <a:r>
              <a:rPr lang="fr-FR" sz="1800" dirty="0" smtClean="0"/>
              <a:t>Le bâtiment voyageur est du style pur P L M 5 portes plus deux ailes. </a:t>
            </a:r>
          </a:p>
          <a:p>
            <a:pPr marL="0" indent="0">
              <a:buNone/>
            </a:pPr>
            <a:endParaRPr lang="fr-FR" sz="1100" dirty="0" smtClean="0"/>
          </a:p>
          <a:p>
            <a:pPr marL="0" indent="0">
              <a:buNone/>
            </a:pPr>
            <a:r>
              <a:rPr lang="fr-FR" sz="1800" dirty="0" smtClean="0"/>
              <a:t>Face au B V, une des dernières marquises P L M. Cette ensemble complété par une buvette, halle à marchandise, grue de 10 t (ferraillée vers 1993). </a:t>
            </a:r>
          </a:p>
          <a:p>
            <a:pPr marL="0" indent="0">
              <a:buNone/>
            </a:pPr>
            <a:r>
              <a:rPr lang="fr-FR" sz="1800" dirty="0" smtClean="0"/>
              <a:t>  </a:t>
            </a:r>
          </a:p>
        </p:txBody>
      </p:sp>
    </p:spTree>
  </p:cSld>
  <p:clrMapOvr>
    <a:masterClrMapping/>
  </p:clrMapOvr>
  <p:transition advTm="1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0"/>
                                        <p:tgtEl>
                                          <p:spTgt spid="3">
                                            <p:txEl>
                                              <p:pRg st="0" end="0"/>
                                            </p:txEl>
                                          </p:spTgt>
                                        </p:tgtEl>
                                      </p:cBhvr>
                                    </p:animEffect>
                                  </p:childTnLst>
                                </p:cTn>
                              </p:par>
                            </p:childTnLst>
                          </p:cTn>
                        </p:par>
                        <p:par>
                          <p:cTn id="8" fill="hold">
                            <p:stCondLst>
                              <p:cond delay="5000"/>
                            </p:stCondLst>
                            <p:childTnLst>
                              <p:par>
                                <p:cTn id="9" presetID="22" presetClass="entr" presetSubtype="8" fill="hold" grpId="0" nodeType="afterEffect">
                                  <p:stCondLst>
                                    <p:cond delay="5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0"/>
                                        <p:tgtEl>
                                          <p:spTgt spid="3">
                                            <p:txEl>
                                              <p:pRg st="2" end="2"/>
                                            </p:txEl>
                                          </p:spTgt>
                                        </p:tgtEl>
                                      </p:cBhvr>
                                    </p:animEffect>
                                  </p:childTnLst>
                                </p:cTn>
                              </p:par>
                            </p:childTnLst>
                          </p:cTn>
                        </p:par>
                        <p:par>
                          <p:cTn id="12" fill="hold">
                            <p:stCondLst>
                              <p:cond delay="15000"/>
                            </p:stCondLst>
                            <p:childTnLst>
                              <p:par>
                                <p:cTn id="13" presetID="22" presetClass="entr" presetSubtype="8" fill="hold" grpId="0" nodeType="afterEffect">
                                  <p:stCondLst>
                                    <p:cond delay="50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5000"/>
                                        <p:tgtEl>
                                          <p:spTgt spid="3">
                                            <p:txEl>
                                              <p:pRg st="4" end="4"/>
                                            </p:txEl>
                                          </p:spTgt>
                                        </p:tgtEl>
                                      </p:cBhvr>
                                    </p:animEffect>
                                  </p:childTnLst>
                                </p:cTn>
                              </p:par>
                            </p:childTnLst>
                          </p:cTn>
                        </p:par>
                        <p:par>
                          <p:cTn id="16" fill="hold">
                            <p:stCondLst>
                              <p:cond delay="25000"/>
                            </p:stCondLst>
                            <p:childTnLst>
                              <p:par>
                                <p:cTn id="17" presetID="22" presetClass="entr" presetSubtype="8" fill="hold" grpId="0" nodeType="afterEffect">
                                  <p:stCondLst>
                                    <p:cond delay="500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left)">
                                      <p:cBhvr>
                                        <p:cTn id="19" dur="5000"/>
                                        <p:tgtEl>
                                          <p:spTgt spid="3">
                                            <p:txEl>
                                              <p:pRg st="6" end="6"/>
                                            </p:txEl>
                                          </p:spTgt>
                                        </p:tgtEl>
                                      </p:cBhvr>
                                    </p:animEffect>
                                  </p:childTnLst>
                                </p:cTn>
                              </p:par>
                            </p:childTnLst>
                          </p:cTn>
                        </p:par>
                        <p:par>
                          <p:cTn id="20" fill="hold">
                            <p:stCondLst>
                              <p:cond delay="35000"/>
                            </p:stCondLst>
                            <p:childTnLst>
                              <p:par>
                                <p:cTn id="21" presetID="22" presetClass="entr" presetSubtype="8" fill="hold" grpId="0" nodeType="afterEffect">
                                  <p:stCondLst>
                                    <p:cond delay="500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left)">
                                      <p:cBhvr>
                                        <p:cTn id="23" dur="5000"/>
                                        <p:tgtEl>
                                          <p:spTgt spid="3">
                                            <p:txEl>
                                              <p:pRg st="8" end="8"/>
                                            </p:txEl>
                                          </p:spTgt>
                                        </p:tgtEl>
                                      </p:cBhvr>
                                    </p:animEffect>
                                  </p:childTnLst>
                                </p:cTn>
                              </p:par>
                            </p:childTnLst>
                          </p:cTn>
                        </p:par>
                        <p:par>
                          <p:cTn id="24" fill="hold">
                            <p:stCondLst>
                              <p:cond delay="45000"/>
                            </p:stCondLst>
                            <p:childTnLst>
                              <p:par>
                                <p:cTn id="25" presetID="22" presetClass="entr" presetSubtype="8" fill="hold" grpId="0" nodeType="afterEffect">
                                  <p:stCondLst>
                                    <p:cond delay="500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wipe(left)">
                                      <p:cBhvr>
                                        <p:cTn id="27" dur="5000"/>
                                        <p:tgtEl>
                                          <p:spTgt spid="3">
                                            <p:txEl>
                                              <p:pRg st="10" end="10"/>
                                            </p:txEl>
                                          </p:spTgt>
                                        </p:tgtEl>
                                      </p:cBhvr>
                                    </p:animEffect>
                                  </p:childTnLst>
                                </p:cTn>
                              </p:par>
                            </p:childTnLst>
                          </p:cTn>
                        </p:par>
                        <p:par>
                          <p:cTn id="28" fill="hold">
                            <p:stCondLst>
                              <p:cond delay="55000"/>
                            </p:stCondLst>
                            <p:childTnLst>
                              <p:par>
                                <p:cTn id="29" presetID="22" presetClass="entr" presetSubtype="8" fill="hold" grpId="0" nodeType="afterEffect">
                                  <p:stCondLst>
                                    <p:cond delay="500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wipe(left)">
                                      <p:cBhvr>
                                        <p:cTn id="31" dur="5000"/>
                                        <p:tgtEl>
                                          <p:spTgt spid="3">
                                            <p:txEl>
                                              <p:pRg st="12" end="12"/>
                                            </p:txEl>
                                          </p:spTgt>
                                        </p:tgtEl>
                                      </p:cBhvr>
                                    </p:animEffect>
                                  </p:childTnLst>
                                </p:cTn>
                              </p:par>
                            </p:childTnLst>
                          </p:cTn>
                        </p:par>
                        <p:par>
                          <p:cTn id="32" fill="hold">
                            <p:stCondLst>
                              <p:cond delay="65000"/>
                            </p:stCondLst>
                            <p:childTnLst>
                              <p:par>
                                <p:cTn id="33" presetID="22" presetClass="entr" presetSubtype="8" fill="hold" grpId="0" nodeType="after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wipe(left)">
                                      <p:cBhvr>
                                        <p:cTn id="35" dur="5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600200"/>
            <a:ext cx="8229600" cy="9472666"/>
          </a:xfrm>
        </p:spPr>
        <p:txBody>
          <a:bodyPr>
            <a:normAutofit/>
          </a:bodyPr>
          <a:lstStyle/>
          <a:p>
            <a:pPr marL="0" indent="0">
              <a:buNone/>
            </a:pPr>
            <a:r>
              <a:rPr lang="fr-FR" sz="1800" dirty="0" smtClean="0"/>
              <a:t>Les voies de la gare réservées au trafic voyageurs sont équipées de rails L P 48k/m, le reste de la gare se partage entre du rail L P, P L M, P L M A.</a:t>
            </a:r>
          </a:p>
          <a:p>
            <a:pPr marL="0" indent="0">
              <a:buNone/>
            </a:pPr>
            <a:endParaRPr lang="fr-FR" sz="1100" dirty="0" smtClean="0"/>
          </a:p>
          <a:p>
            <a:pPr marL="0" indent="0">
              <a:buNone/>
            </a:pPr>
            <a:r>
              <a:rPr lang="fr-FR" sz="1800" dirty="0" smtClean="0"/>
              <a:t>En 1993, la ligne CRAVANT AVALLON à voie unique était équipée du bloc manuel, est en cours de modernisation: injection de traverses béton, renouvellement du ballast, certaines zones ont les rails posés sur traverses métalliques.</a:t>
            </a:r>
          </a:p>
          <a:p>
            <a:pPr marL="0" indent="0">
              <a:buNone/>
            </a:pPr>
            <a:endParaRPr lang="fr-FR" sz="1100" dirty="0" smtClean="0"/>
          </a:p>
          <a:p>
            <a:pPr marL="0" indent="0">
              <a:buNone/>
            </a:pPr>
            <a:r>
              <a:rPr lang="fr-FR" sz="1800" dirty="0" smtClean="0"/>
              <a:t>Le trafic de la gare a été relativement important en voyageurs et marchandises, et peu à peu a, comme partout, régressé. </a:t>
            </a:r>
          </a:p>
          <a:p>
            <a:pPr marL="0" indent="0">
              <a:buNone/>
            </a:pPr>
            <a:endParaRPr lang="fr-FR" sz="1100" dirty="0" smtClean="0"/>
          </a:p>
          <a:p>
            <a:pPr marL="0" indent="0">
              <a:buNone/>
            </a:pPr>
            <a:r>
              <a:rPr lang="fr-FR" sz="1800" b="1" dirty="0" smtClean="0"/>
              <a:t>En 1993</a:t>
            </a:r>
            <a:r>
              <a:rPr lang="fr-FR" sz="1800" dirty="0" smtClean="0"/>
              <a:t>, l'état actuel le trafic fret se résume au transport de bois pour l'industrie de la pate à papier, et de marchandises pour une centrale d'achat. </a:t>
            </a:r>
          </a:p>
          <a:p>
            <a:pPr marL="0" indent="0">
              <a:buNone/>
            </a:pPr>
            <a:endParaRPr lang="fr-FR" sz="1100" dirty="0" smtClean="0"/>
          </a:p>
          <a:p>
            <a:pPr marL="0" indent="0">
              <a:buNone/>
            </a:pPr>
            <a:r>
              <a:rPr lang="fr-FR" sz="1800" dirty="0" smtClean="0"/>
              <a:t>Pour les voyageurs à un aller et retour AVALLON AUTUN et plusieurs circulations en direction de LAROCHE MIGENNE par CRAVANT et AUXERRE avec correspondance vers PARIS, plus des liaisons AVALLON par car vers MONTBARD pour le T G V.  Plus un train direct PARIS AVALLON tous les vendredis avec retour le dimanche soir.</a:t>
            </a:r>
          </a:p>
          <a:p>
            <a:endParaRPr lang="fr-FR" sz="1800" dirty="0"/>
          </a:p>
        </p:txBody>
      </p:sp>
    </p:spTree>
  </p:cSld>
  <p:clrMapOvr>
    <a:masterClrMapping/>
  </p:clrMapOvr>
  <p:transition advTm="1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0"/>
                                        <p:tgtEl>
                                          <p:spTgt spid="3">
                                            <p:txEl>
                                              <p:pRg st="0" end="0"/>
                                            </p:txEl>
                                          </p:spTgt>
                                        </p:tgtEl>
                                      </p:cBhvr>
                                    </p:animEffect>
                                  </p:childTnLst>
                                </p:cTn>
                              </p:par>
                            </p:childTnLst>
                          </p:cTn>
                        </p:par>
                        <p:par>
                          <p:cTn id="8" fill="hold">
                            <p:stCondLst>
                              <p:cond delay="10000"/>
                            </p:stCondLst>
                            <p:childTnLst>
                              <p:par>
                                <p:cTn id="9" presetID="22" presetClass="entr" presetSubtype="8" fill="hold" grpId="0" nodeType="afterEffect">
                                  <p:stCondLst>
                                    <p:cond delay="5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0"/>
                                        <p:tgtEl>
                                          <p:spTgt spid="3">
                                            <p:txEl>
                                              <p:pRg st="2" end="2"/>
                                            </p:txEl>
                                          </p:spTgt>
                                        </p:tgtEl>
                                      </p:cBhvr>
                                    </p:animEffect>
                                  </p:childTnLst>
                                </p:cTn>
                              </p:par>
                            </p:childTnLst>
                          </p:cTn>
                        </p:par>
                        <p:par>
                          <p:cTn id="12" fill="hold">
                            <p:stCondLst>
                              <p:cond delay="20000"/>
                            </p:stCondLst>
                            <p:childTnLst>
                              <p:par>
                                <p:cTn id="13" presetID="22" presetClass="entr" presetSubtype="8" fill="hold" grpId="0" nodeType="afterEffect">
                                  <p:stCondLst>
                                    <p:cond delay="50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5000"/>
                                        <p:tgtEl>
                                          <p:spTgt spid="3">
                                            <p:txEl>
                                              <p:pRg st="4" end="4"/>
                                            </p:txEl>
                                          </p:spTgt>
                                        </p:tgtEl>
                                      </p:cBhvr>
                                    </p:animEffect>
                                  </p:childTnLst>
                                </p:cTn>
                              </p:par>
                            </p:childTnLst>
                          </p:cTn>
                        </p:par>
                        <p:par>
                          <p:cTn id="16" fill="hold">
                            <p:stCondLst>
                              <p:cond delay="30000"/>
                            </p:stCondLst>
                            <p:childTnLst>
                              <p:par>
                                <p:cTn id="17" presetID="22" presetClass="entr" presetSubtype="8" fill="hold" grpId="0" nodeType="afterEffect">
                                  <p:stCondLst>
                                    <p:cond delay="500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left)">
                                      <p:cBhvr>
                                        <p:cTn id="19" dur="5000"/>
                                        <p:tgtEl>
                                          <p:spTgt spid="3">
                                            <p:txEl>
                                              <p:pRg st="6" end="6"/>
                                            </p:txEl>
                                          </p:spTgt>
                                        </p:tgtEl>
                                      </p:cBhvr>
                                    </p:animEffect>
                                  </p:childTnLst>
                                </p:cTn>
                              </p:par>
                            </p:childTnLst>
                          </p:cTn>
                        </p:par>
                        <p:par>
                          <p:cTn id="20" fill="hold">
                            <p:stCondLst>
                              <p:cond delay="40000"/>
                            </p:stCondLst>
                            <p:childTnLst>
                              <p:par>
                                <p:cTn id="21" presetID="22" presetClass="entr" presetSubtype="8" fill="hold" grpId="0" nodeType="afterEffect">
                                  <p:stCondLst>
                                    <p:cond delay="500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left)">
                                      <p:cBhvr>
                                        <p:cTn id="23" dur="5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26" name="Picture 2" descr="Carte de la gare"/>
          <p:cNvPicPr>
            <a:picLocks noChangeAspect="1" noChangeArrowheads="1"/>
          </p:cNvPicPr>
          <p:nvPr/>
        </p:nvPicPr>
        <p:blipFill>
          <a:blip r:embed="rId3"/>
          <a:srcRect b="8139"/>
          <a:stretch>
            <a:fillRect/>
          </a:stretch>
        </p:blipFill>
        <p:spPr bwMode="auto">
          <a:xfrm>
            <a:off x="357190" y="-92754"/>
            <a:ext cx="8429652" cy="6450712"/>
          </a:xfrm>
          <a:prstGeom prst="rect">
            <a:avLst/>
          </a:prstGeom>
          <a:noFill/>
        </p:spPr>
      </p:pic>
      <p:sp>
        <p:nvSpPr>
          <p:cNvPr id="5" name="Rectangle 4"/>
          <p:cNvSpPr/>
          <p:nvPr/>
        </p:nvSpPr>
        <p:spPr>
          <a:xfrm>
            <a:off x="2143108" y="-71438"/>
            <a:ext cx="5500726" cy="85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solidFill>
              </a:rPr>
              <a:t>LA GARE D’AVALLON</a:t>
            </a:r>
          </a:p>
          <a:p>
            <a:pPr algn="ctr"/>
            <a:r>
              <a:rPr lang="fr-FR" sz="3200" b="1" dirty="0" smtClean="0">
                <a:solidFill>
                  <a:schemeClr val="tx1"/>
                </a:solidFill>
              </a:rPr>
              <a:t>De 1970 aux années 2000</a:t>
            </a:r>
            <a:endParaRPr lang="fr-FR" sz="3200" b="1" dirty="0">
              <a:solidFill>
                <a:schemeClr val="tx1"/>
              </a:solidFill>
            </a:endParaRPr>
          </a:p>
        </p:txBody>
      </p:sp>
      <p:sp>
        <p:nvSpPr>
          <p:cNvPr id="6" name="Rectangle 5"/>
          <p:cNvSpPr/>
          <p:nvPr/>
        </p:nvSpPr>
        <p:spPr>
          <a:xfrm>
            <a:off x="214314" y="142876"/>
            <a:ext cx="2357422" cy="1142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chemeClr val="accent2"/>
                </a:solidFill>
              </a:rPr>
              <a:t>CRAVANT</a:t>
            </a:r>
          </a:p>
          <a:p>
            <a:r>
              <a:rPr lang="fr-FR" b="1" dirty="0" smtClean="0">
                <a:solidFill>
                  <a:schemeClr val="accent2"/>
                </a:solidFill>
              </a:rPr>
              <a:t>AUXERRE</a:t>
            </a:r>
          </a:p>
          <a:p>
            <a:r>
              <a:rPr lang="fr-FR" b="1" dirty="0" smtClean="0">
                <a:solidFill>
                  <a:schemeClr val="accent2"/>
                </a:solidFill>
              </a:rPr>
              <a:t>LAROCHE-MIGENNES</a:t>
            </a:r>
          </a:p>
          <a:p>
            <a:r>
              <a:rPr lang="fr-FR" b="1" dirty="0" smtClean="0">
                <a:solidFill>
                  <a:schemeClr val="accent2"/>
                </a:solidFill>
              </a:rPr>
              <a:t>PARIS</a:t>
            </a:r>
            <a:endParaRPr lang="fr-FR" b="1" dirty="0">
              <a:solidFill>
                <a:schemeClr val="accent2"/>
              </a:solidFill>
            </a:endParaRPr>
          </a:p>
        </p:txBody>
      </p:sp>
      <p:sp>
        <p:nvSpPr>
          <p:cNvPr id="7" name="Rectangle 6"/>
          <p:cNvSpPr/>
          <p:nvPr/>
        </p:nvSpPr>
        <p:spPr>
          <a:xfrm>
            <a:off x="7358082" y="785794"/>
            <a:ext cx="1178711" cy="428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chemeClr val="accent2"/>
                </a:solidFill>
              </a:rPr>
              <a:t>AUTUN</a:t>
            </a:r>
            <a:endParaRPr lang="fr-FR" b="1" dirty="0">
              <a:solidFill>
                <a:schemeClr val="accent2"/>
              </a:solidFill>
            </a:endParaRPr>
          </a:p>
        </p:txBody>
      </p:sp>
      <p:sp>
        <p:nvSpPr>
          <p:cNvPr id="8" name="Rectangle 7"/>
          <p:cNvSpPr/>
          <p:nvPr/>
        </p:nvSpPr>
        <p:spPr>
          <a:xfrm>
            <a:off x="7786710" y="6357958"/>
            <a:ext cx="1178711" cy="428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Passage à niveau</a:t>
            </a:r>
            <a:endParaRPr lang="fr-FR" b="1" dirty="0">
              <a:solidFill>
                <a:srgbClr val="00B050"/>
              </a:solidFill>
            </a:endParaRPr>
          </a:p>
        </p:txBody>
      </p:sp>
      <p:sp>
        <p:nvSpPr>
          <p:cNvPr id="9" name="Rectangle 8"/>
          <p:cNvSpPr/>
          <p:nvPr/>
        </p:nvSpPr>
        <p:spPr>
          <a:xfrm>
            <a:off x="5786446" y="6215082"/>
            <a:ext cx="1714512" cy="71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Bâtiment voyageurs</a:t>
            </a:r>
            <a:endParaRPr lang="fr-FR" b="1" dirty="0">
              <a:solidFill>
                <a:srgbClr val="00B050"/>
              </a:solidFill>
            </a:endParaRPr>
          </a:p>
        </p:txBody>
      </p:sp>
      <p:sp>
        <p:nvSpPr>
          <p:cNvPr id="10" name="Rectangle 9"/>
          <p:cNvSpPr/>
          <p:nvPr/>
        </p:nvSpPr>
        <p:spPr>
          <a:xfrm>
            <a:off x="4143372" y="6429372"/>
            <a:ext cx="1714512" cy="500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Grue</a:t>
            </a:r>
            <a:endParaRPr lang="fr-FR" b="1" dirty="0">
              <a:solidFill>
                <a:srgbClr val="00B050"/>
              </a:solidFill>
            </a:endParaRPr>
          </a:p>
        </p:txBody>
      </p:sp>
      <p:sp>
        <p:nvSpPr>
          <p:cNvPr id="11" name="Rectangle 10"/>
          <p:cNvSpPr/>
          <p:nvPr/>
        </p:nvSpPr>
        <p:spPr>
          <a:xfrm>
            <a:off x="2571736" y="6286520"/>
            <a:ext cx="1643074" cy="571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Halle de marchandise</a:t>
            </a:r>
            <a:endParaRPr lang="fr-FR" b="1" dirty="0">
              <a:solidFill>
                <a:srgbClr val="00B050"/>
              </a:solidFill>
            </a:endParaRPr>
          </a:p>
        </p:txBody>
      </p:sp>
      <p:sp>
        <p:nvSpPr>
          <p:cNvPr id="12" name="Rectangle 11"/>
          <p:cNvSpPr/>
          <p:nvPr/>
        </p:nvSpPr>
        <p:spPr>
          <a:xfrm>
            <a:off x="1785918" y="6286472"/>
            <a:ext cx="1107320" cy="571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Bascule</a:t>
            </a:r>
            <a:endParaRPr lang="fr-FR" b="1" dirty="0">
              <a:solidFill>
                <a:srgbClr val="00B050"/>
              </a:solidFill>
            </a:endParaRPr>
          </a:p>
        </p:txBody>
      </p:sp>
      <p:sp>
        <p:nvSpPr>
          <p:cNvPr id="13" name="Rectangle 12"/>
          <p:cNvSpPr/>
          <p:nvPr/>
        </p:nvSpPr>
        <p:spPr>
          <a:xfrm>
            <a:off x="0" y="6286472"/>
            <a:ext cx="1714480" cy="571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B050"/>
                </a:solidFill>
              </a:rPr>
              <a:t>Entrées de la gare</a:t>
            </a:r>
            <a:endParaRPr lang="fr-FR" b="1" dirty="0">
              <a:solidFill>
                <a:srgbClr val="00B050"/>
              </a:solidFill>
            </a:endParaRPr>
          </a:p>
        </p:txBody>
      </p:sp>
      <p:sp>
        <p:nvSpPr>
          <p:cNvPr id="14" name="Rectangle 13"/>
          <p:cNvSpPr/>
          <p:nvPr/>
        </p:nvSpPr>
        <p:spPr>
          <a:xfrm>
            <a:off x="714348" y="5000636"/>
            <a:ext cx="1500198"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rgbClr val="00B050"/>
                </a:solidFill>
              </a:rPr>
              <a:t>Dir</a:t>
            </a:r>
            <a:r>
              <a:rPr lang="fr-FR" b="1" dirty="0" smtClean="0">
                <a:solidFill>
                  <a:srgbClr val="00B050"/>
                </a:solidFill>
              </a:rPr>
              <a:t>. Auxerre</a:t>
            </a:r>
            <a:endParaRPr lang="fr-FR" b="1" dirty="0">
              <a:solidFill>
                <a:srgbClr val="00B050"/>
              </a:solidFill>
            </a:endParaRPr>
          </a:p>
        </p:txBody>
      </p:sp>
      <p:sp>
        <p:nvSpPr>
          <p:cNvPr id="15" name="Rectangle 14"/>
          <p:cNvSpPr/>
          <p:nvPr/>
        </p:nvSpPr>
        <p:spPr>
          <a:xfrm>
            <a:off x="-142908" y="4214818"/>
            <a:ext cx="1428760" cy="571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rgbClr val="00B050"/>
                </a:solidFill>
              </a:rPr>
              <a:t>Dir</a:t>
            </a:r>
            <a:r>
              <a:rPr lang="fr-FR" b="1" dirty="0" smtClean="0">
                <a:solidFill>
                  <a:srgbClr val="00B050"/>
                </a:solidFill>
              </a:rPr>
              <a:t>. Laroche</a:t>
            </a:r>
          </a:p>
          <a:p>
            <a:pPr algn="ctr"/>
            <a:r>
              <a:rPr lang="fr-FR" b="1" dirty="0" err="1" smtClean="0">
                <a:solidFill>
                  <a:srgbClr val="00B050"/>
                </a:solidFill>
              </a:rPr>
              <a:t>Migenne</a:t>
            </a:r>
            <a:endParaRPr lang="fr-FR" b="1" dirty="0">
              <a:solidFill>
                <a:srgbClr val="00B050"/>
              </a:solidFill>
            </a:endParaRPr>
          </a:p>
        </p:txBody>
      </p:sp>
      <p:sp>
        <p:nvSpPr>
          <p:cNvPr id="16" name="Rectangle 15"/>
          <p:cNvSpPr/>
          <p:nvPr/>
        </p:nvSpPr>
        <p:spPr>
          <a:xfrm>
            <a:off x="4286248" y="1000108"/>
            <a:ext cx="1500198"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b="1" dirty="0" smtClean="0">
                <a:solidFill>
                  <a:srgbClr val="00B050"/>
                </a:solidFill>
              </a:rPr>
              <a:t>Ligne de stockage</a:t>
            </a:r>
            <a:endParaRPr lang="fr-FR" b="1" dirty="0">
              <a:solidFill>
                <a:srgbClr val="00B050"/>
              </a:solidFill>
            </a:endParaRPr>
          </a:p>
        </p:txBody>
      </p:sp>
    </p:spTree>
  </p:cSld>
  <p:clrMapOvr>
    <a:masterClrMapping/>
  </p:clrMapOvr>
  <p:transition advTm="1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2000"/>
                            </p:stCondLst>
                            <p:childTnLst>
                              <p:par>
                                <p:cTn id="23" presetID="1" presetClass="entr" presetSubtype="0" fill="hold" grpId="0" nodeType="afterEffect">
                                  <p:stCondLst>
                                    <p:cond delay="50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2500"/>
                            </p:stCondLst>
                            <p:childTnLst>
                              <p:par>
                                <p:cTn id="26" presetID="1" presetClass="entr" presetSubtype="0" fill="hold" grpId="0" nodeType="afterEffect">
                                  <p:stCondLst>
                                    <p:cond delay="500"/>
                                  </p:stCondLst>
                                  <p:childTnLst>
                                    <p:set>
                                      <p:cBhvr>
                                        <p:cTn id="27" dur="1" fill="hold">
                                          <p:stCondLst>
                                            <p:cond delay="0"/>
                                          </p:stCondLst>
                                        </p:cTn>
                                        <p:tgtEl>
                                          <p:spTgt spid="15"/>
                                        </p:tgtEl>
                                        <p:attrNameLst>
                                          <p:attrName>style.visibility</p:attrName>
                                        </p:attrNameLst>
                                      </p:cBhvr>
                                      <p:to>
                                        <p:strVal val="visible"/>
                                      </p:to>
                                    </p:set>
                                  </p:childTnLst>
                                </p:cTn>
                              </p:par>
                            </p:childTnLst>
                          </p:cTn>
                        </p:par>
                        <p:par>
                          <p:cTn id="28" fill="hold">
                            <p:stCondLst>
                              <p:cond delay="3000"/>
                            </p:stCondLst>
                            <p:childTnLst>
                              <p:par>
                                <p:cTn id="29" presetID="1" presetClass="entr" presetSubtype="0" fill="hold" grpId="0" nodeType="afterEffect">
                                  <p:stCondLst>
                                    <p:cond delay="50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244727"/>
            <a:ext cx="7772400" cy="1470025"/>
          </a:xfrm>
        </p:spPr>
        <p:txBody>
          <a:bodyPr/>
          <a:lstStyle/>
          <a:p>
            <a:r>
              <a:rPr lang="fr-FR" b="1" dirty="0" smtClean="0">
                <a:solidFill>
                  <a:srgbClr val="00B050"/>
                </a:solidFill>
              </a:rPr>
              <a:t>Passage à niveau</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286124"/>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1</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6146" name="Picture 2" descr="https://tma.tourmentine.com/images/carte/1/vue_g01.jpg"/>
          <p:cNvPicPr>
            <a:picLocks noChangeAspect="1" noChangeArrowheads="1"/>
          </p:cNvPicPr>
          <p:nvPr/>
        </p:nvPicPr>
        <p:blipFill>
          <a:blip r:embed="rId3"/>
          <a:srcRect/>
          <a:stretch>
            <a:fillRect/>
          </a:stretch>
        </p:blipFill>
        <p:spPr bwMode="auto">
          <a:xfrm>
            <a:off x="-357222" y="0"/>
            <a:ext cx="10179618" cy="6858000"/>
          </a:xfrm>
          <a:prstGeom prst="rect">
            <a:avLst/>
          </a:prstGeom>
          <a:noFill/>
        </p:spPr>
      </p:pic>
      <p:sp>
        <p:nvSpPr>
          <p:cNvPr id="5" name="Rectangle 4"/>
          <p:cNvSpPr/>
          <p:nvPr/>
        </p:nvSpPr>
        <p:spPr>
          <a:xfrm>
            <a:off x="5572132" y="5857892"/>
            <a:ext cx="3214710"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Gare, vue du Chemin du Hallage</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7410" name="Picture 2" descr="https://tma.tourmentine.com/images/carte/1/pano01.jpg"/>
          <p:cNvPicPr>
            <a:picLocks noChangeAspect="1" noChangeArrowheads="1"/>
          </p:cNvPicPr>
          <p:nvPr/>
        </p:nvPicPr>
        <p:blipFill>
          <a:blip r:embed="rId3"/>
          <a:srcRect/>
          <a:stretch>
            <a:fillRect/>
          </a:stretch>
        </p:blipFill>
        <p:spPr bwMode="auto">
          <a:xfrm>
            <a:off x="0" y="0"/>
            <a:ext cx="10606873" cy="7143776"/>
          </a:xfrm>
          <a:prstGeom prst="rect">
            <a:avLst/>
          </a:prstGeom>
          <a:noFill/>
        </p:spPr>
      </p:pic>
      <p:sp>
        <p:nvSpPr>
          <p:cNvPr id="5" name="Rectangle 4"/>
          <p:cNvSpPr/>
          <p:nvPr/>
        </p:nvSpPr>
        <p:spPr>
          <a:xfrm>
            <a:off x="6429388" y="585789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Gare, vue Côté Autun</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p</a:t>
            </a:r>
            <a:endParaRPr lang="fr-FR" dirty="0"/>
          </a:p>
        </p:txBody>
      </p:sp>
      <p:sp>
        <p:nvSpPr>
          <p:cNvPr id="3" name="Espace réservé du contenu 2"/>
          <p:cNvSpPr>
            <a:spLocks noGrp="1"/>
          </p:cNvSpPr>
          <p:nvPr>
            <p:ph idx="1"/>
          </p:nvPr>
        </p:nvSpPr>
        <p:spPr/>
        <p:txBody>
          <a:bodyPr/>
          <a:lstStyle/>
          <a:p>
            <a:endParaRPr lang="fr-FR"/>
          </a:p>
        </p:txBody>
      </p:sp>
      <p:pic>
        <p:nvPicPr>
          <p:cNvPr id="18434" name="Picture 2" descr="https://tma.tourmentine.com/images/carte/1/pano02.jpg"/>
          <p:cNvPicPr>
            <a:picLocks noChangeAspect="1" noChangeArrowheads="1"/>
          </p:cNvPicPr>
          <p:nvPr/>
        </p:nvPicPr>
        <p:blipFill>
          <a:blip r:embed="rId3"/>
          <a:srcRect/>
          <a:stretch>
            <a:fillRect/>
          </a:stretch>
        </p:blipFill>
        <p:spPr bwMode="auto">
          <a:xfrm>
            <a:off x="-571536" y="0"/>
            <a:ext cx="10199526" cy="6858000"/>
          </a:xfrm>
          <a:prstGeom prst="rect">
            <a:avLst/>
          </a:prstGeom>
          <a:noFill/>
        </p:spPr>
      </p:pic>
      <p:sp>
        <p:nvSpPr>
          <p:cNvPr id="5" name="Rectangle 4"/>
          <p:cNvSpPr/>
          <p:nvPr/>
        </p:nvSpPr>
        <p:spPr>
          <a:xfrm>
            <a:off x="6429388" y="585789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Gare, passage à niveau</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9458" name="Picture 2" descr="https://tma.tourmentine.com/images/carte/1/pano03.jpg"/>
          <p:cNvPicPr>
            <a:picLocks noChangeAspect="1" noChangeArrowheads="1"/>
          </p:cNvPicPr>
          <p:nvPr/>
        </p:nvPicPr>
        <p:blipFill>
          <a:blip r:embed="rId3"/>
          <a:srcRect/>
          <a:stretch>
            <a:fillRect/>
          </a:stretch>
        </p:blipFill>
        <p:spPr bwMode="auto">
          <a:xfrm>
            <a:off x="-785850" y="24"/>
            <a:ext cx="10184130" cy="6858000"/>
          </a:xfrm>
          <a:prstGeom prst="rect">
            <a:avLst/>
          </a:prstGeom>
          <a:noFill/>
        </p:spPr>
      </p:pic>
      <p:sp>
        <p:nvSpPr>
          <p:cNvPr id="5" name="Rectangle 4"/>
          <p:cNvSpPr/>
          <p:nvPr/>
        </p:nvSpPr>
        <p:spPr>
          <a:xfrm>
            <a:off x="6429388" y="585789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Gare, passage à niveau</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244727"/>
            <a:ext cx="7772400" cy="1470025"/>
          </a:xfrm>
        </p:spPr>
        <p:txBody>
          <a:bodyPr/>
          <a:lstStyle/>
          <a:p>
            <a:r>
              <a:rPr lang="fr-FR" b="1" dirty="0" smtClean="0">
                <a:solidFill>
                  <a:srgbClr val="00B050"/>
                </a:solidFill>
              </a:rPr>
              <a:t>Bâtiment voyageurs</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286124"/>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2</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0482" name="Picture 2" descr="https://tma.tourmentine.com/images/carte/2/bv01.jpg"/>
          <p:cNvPicPr>
            <a:picLocks noChangeAspect="1" noChangeArrowheads="1"/>
          </p:cNvPicPr>
          <p:nvPr/>
        </p:nvPicPr>
        <p:blipFill>
          <a:blip r:embed="rId3"/>
          <a:srcRect/>
          <a:stretch>
            <a:fillRect/>
          </a:stretch>
        </p:blipFill>
        <p:spPr bwMode="auto">
          <a:xfrm>
            <a:off x="-642974" y="-142901"/>
            <a:ext cx="10339483" cy="7052921"/>
          </a:xfrm>
          <a:prstGeom prst="rect">
            <a:avLst/>
          </a:prstGeom>
          <a:noFill/>
        </p:spPr>
      </p:pic>
      <p:sp>
        <p:nvSpPr>
          <p:cNvPr id="5" name="Rectangle 4"/>
          <p:cNvSpPr/>
          <p:nvPr/>
        </p:nvSpPr>
        <p:spPr>
          <a:xfrm>
            <a:off x="6429388" y="585789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Bâtiment principal</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39718"/>
          </a:xfrm>
        </p:spPr>
        <p:txBody>
          <a:bodyPr>
            <a:normAutofit fontScale="90000"/>
          </a:bodyPr>
          <a:lstStyle/>
          <a:p>
            <a:r>
              <a:rPr lang="fr-FR" dirty="0" smtClean="0"/>
              <a:t>La Gare aujourd’hui…</a:t>
            </a:r>
            <a:endParaRPr lang="fr-FR" dirty="0"/>
          </a:p>
        </p:txBody>
      </p:sp>
      <p:pic>
        <p:nvPicPr>
          <p:cNvPr id="4" name="Espace réservé du contenu 3" descr="20230908_161901.jpg"/>
          <p:cNvPicPr>
            <a:picLocks noGrp="1" noChangeAspect="1"/>
          </p:cNvPicPr>
          <p:nvPr>
            <p:ph idx="1"/>
          </p:nvPr>
        </p:nvPicPr>
        <p:blipFill>
          <a:blip r:embed="rId3" cstate="print"/>
          <a:stretch>
            <a:fillRect/>
          </a:stretch>
        </p:blipFill>
        <p:spPr>
          <a:xfrm>
            <a:off x="0" y="785794"/>
            <a:ext cx="9993106" cy="4857760"/>
          </a:xfrm>
        </p:spPr>
      </p:pic>
      <p:sp>
        <p:nvSpPr>
          <p:cNvPr id="5" name="Rectangle 4"/>
          <p:cNvSpPr/>
          <p:nvPr/>
        </p:nvSpPr>
        <p:spPr>
          <a:xfrm>
            <a:off x="6643702" y="85723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Bâtiment principal</a:t>
            </a:r>
            <a:endParaRPr lang="fr-FR" dirty="0">
              <a:solidFill>
                <a:schemeClr val="tx1"/>
              </a:solidFill>
            </a:endParaRPr>
          </a:p>
        </p:txBody>
      </p:sp>
      <p:sp>
        <p:nvSpPr>
          <p:cNvPr id="6" name="Rectangle 5"/>
          <p:cNvSpPr/>
          <p:nvPr/>
        </p:nvSpPr>
        <p:spPr>
          <a:xfrm>
            <a:off x="6143636" y="1345156"/>
            <a:ext cx="2930802" cy="369332"/>
          </a:xfrm>
          <a:prstGeom prst="rect">
            <a:avLst/>
          </a:prstGeom>
          <a:noFill/>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2530" name="Picture 2" descr="https://tma.tourmentine.com/images/carte/2/B_V.jpg"/>
          <p:cNvPicPr>
            <a:picLocks noChangeAspect="1" noChangeArrowheads="1"/>
          </p:cNvPicPr>
          <p:nvPr/>
        </p:nvPicPr>
        <p:blipFill>
          <a:blip r:embed="rId3"/>
          <a:srcRect/>
          <a:stretch>
            <a:fillRect/>
          </a:stretch>
        </p:blipFill>
        <p:spPr bwMode="auto">
          <a:xfrm>
            <a:off x="0" y="0"/>
            <a:ext cx="10135402" cy="6858000"/>
          </a:xfrm>
          <a:prstGeom prst="rect">
            <a:avLst/>
          </a:prstGeom>
          <a:noFill/>
        </p:spPr>
      </p:pic>
      <p:sp>
        <p:nvSpPr>
          <p:cNvPr id="5" name="Rectangle 4"/>
          <p:cNvSpPr/>
          <p:nvPr/>
        </p:nvSpPr>
        <p:spPr>
          <a:xfrm>
            <a:off x="6429388" y="5857892"/>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Gare, passage à niveau</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1414"/>
            <a:ext cx="8229600" cy="1143000"/>
          </a:xfrm>
        </p:spPr>
        <p:txBody>
          <a:bodyPr/>
          <a:lstStyle/>
          <a:p>
            <a:r>
              <a:rPr lang="fr-FR" dirty="0" smtClean="0"/>
              <a:t>La Gare aujourd’hui…</a:t>
            </a:r>
            <a:endParaRPr lang="fr-FR" dirty="0"/>
          </a:p>
        </p:txBody>
      </p:sp>
      <p:sp>
        <p:nvSpPr>
          <p:cNvPr id="3" name="Espace réservé du contenu 2"/>
          <p:cNvSpPr>
            <a:spLocks noGrp="1"/>
          </p:cNvSpPr>
          <p:nvPr>
            <p:ph idx="1"/>
          </p:nvPr>
        </p:nvSpPr>
        <p:spPr/>
        <p:txBody>
          <a:bodyPr/>
          <a:lstStyle/>
          <a:p>
            <a:endParaRPr lang="fr-FR"/>
          </a:p>
        </p:txBody>
      </p:sp>
      <p:pic>
        <p:nvPicPr>
          <p:cNvPr id="106498" name="Picture 2" descr="C:\Users\imortz\Desktop\Présentation-Mobilité(interne-ville-Avallon)\Petit-Train\20230908_162059.jpg"/>
          <p:cNvPicPr>
            <a:picLocks noChangeAspect="1" noChangeArrowheads="1"/>
          </p:cNvPicPr>
          <p:nvPr/>
        </p:nvPicPr>
        <p:blipFill>
          <a:blip r:embed="rId2" cstate="print"/>
          <a:srcRect/>
          <a:stretch>
            <a:fillRect/>
          </a:stretch>
        </p:blipFill>
        <p:spPr bwMode="auto">
          <a:xfrm>
            <a:off x="0" y="1071546"/>
            <a:ext cx="9144000" cy="4445000"/>
          </a:xfrm>
          <a:prstGeom prst="rect">
            <a:avLst/>
          </a:prstGeom>
          <a:noFill/>
        </p:spPr>
      </p:pic>
      <p:sp>
        <p:nvSpPr>
          <p:cNvPr id="5" name="Rectangle 4"/>
          <p:cNvSpPr/>
          <p:nvPr/>
        </p:nvSpPr>
        <p:spPr>
          <a:xfrm>
            <a:off x="6713264" y="4714884"/>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Parking véhicules</a:t>
            </a:r>
            <a:endParaRPr lang="fr-FR" dirty="0">
              <a:solidFill>
                <a:schemeClr val="tx1"/>
              </a:solidFill>
            </a:endParaRPr>
          </a:p>
        </p:txBody>
      </p:sp>
      <p:sp>
        <p:nvSpPr>
          <p:cNvPr id="6" name="Rectangle 5"/>
          <p:cNvSpPr/>
          <p:nvPr/>
        </p:nvSpPr>
        <p:spPr>
          <a:xfrm>
            <a:off x="6213198" y="5202808"/>
            <a:ext cx="2930802" cy="369332"/>
          </a:xfrm>
          <a:prstGeom prst="rect">
            <a:avLst/>
          </a:prstGeom>
          <a:noFill/>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pic>
        <p:nvPicPr>
          <p:cNvPr id="23554" name="Picture 2" descr="https://tma.tourmentine.com/images/carte/2/buvette.jpg"/>
          <p:cNvPicPr>
            <a:picLocks noChangeAspect="1" noChangeArrowheads="1"/>
          </p:cNvPicPr>
          <p:nvPr/>
        </p:nvPicPr>
        <p:blipFill>
          <a:blip r:embed="rId3"/>
          <a:srcRect/>
          <a:stretch>
            <a:fillRect/>
          </a:stretch>
        </p:blipFill>
        <p:spPr bwMode="auto">
          <a:xfrm>
            <a:off x="0" y="0"/>
            <a:ext cx="9144000" cy="6938307"/>
          </a:xfrm>
          <a:prstGeom prst="rect">
            <a:avLst/>
          </a:prstGeom>
          <a:noFill/>
        </p:spPr>
      </p:pic>
      <p:sp>
        <p:nvSpPr>
          <p:cNvPr id="5" name="Rectangle 4"/>
          <p:cNvSpPr/>
          <p:nvPr/>
        </p:nvSpPr>
        <p:spPr>
          <a:xfrm>
            <a:off x="2857488" y="5857892"/>
            <a:ext cx="59293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Ancienne buvette (côté droit de la gare), devenue un bureau des services techniques LGV </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4578" name="Picture 2" descr="https://tma.tourmentine.com/images/carte/2/batiment.jpg"/>
          <p:cNvPicPr>
            <a:picLocks noChangeAspect="1" noChangeArrowheads="1"/>
          </p:cNvPicPr>
          <p:nvPr/>
        </p:nvPicPr>
        <p:blipFill>
          <a:blip r:embed="rId3"/>
          <a:srcRect/>
          <a:stretch>
            <a:fillRect/>
          </a:stretch>
        </p:blipFill>
        <p:spPr bwMode="auto">
          <a:xfrm>
            <a:off x="-830051" y="0"/>
            <a:ext cx="10045521" cy="6858000"/>
          </a:xfrm>
          <a:prstGeom prst="rect">
            <a:avLst/>
          </a:prstGeom>
          <a:noFill/>
        </p:spPr>
      </p:pic>
      <p:sp>
        <p:nvSpPr>
          <p:cNvPr id="5" name="Rectangle 4"/>
          <p:cNvSpPr/>
          <p:nvPr/>
        </p:nvSpPr>
        <p:spPr>
          <a:xfrm>
            <a:off x="2857488" y="5857892"/>
            <a:ext cx="59293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Bâtiment du matériel technique et maintenance SNCF </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5602" name="Picture 2" descr="https://tma.tourmentine.com/images/carte/2/marquise.jpg"/>
          <p:cNvPicPr>
            <a:picLocks noChangeAspect="1" noChangeArrowheads="1"/>
          </p:cNvPicPr>
          <p:nvPr/>
        </p:nvPicPr>
        <p:blipFill>
          <a:blip r:embed="rId3"/>
          <a:srcRect/>
          <a:stretch>
            <a:fillRect/>
          </a:stretch>
        </p:blipFill>
        <p:spPr bwMode="auto">
          <a:xfrm>
            <a:off x="-948127" y="-214338"/>
            <a:ext cx="10735101" cy="7286676"/>
          </a:xfrm>
          <a:prstGeom prst="rect">
            <a:avLst/>
          </a:prstGeom>
          <a:noFill/>
        </p:spPr>
      </p:pic>
      <p:sp>
        <p:nvSpPr>
          <p:cNvPr id="5" name="Rectangle 4"/>
          <p:cNvSpPr/>
          <p:nvPr/>
        </p:nvSpPr>
        <p:spPr>
          <a:xfrm>
            <a:off x="6786578" y="5857892"/>
            <a:ext cx="200026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Marquise d’Avallon</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20230908_162244.jpg"/>
          <p:cNvPicPr>
            <a:picLocks noGrp="1" noChangeAspect="1"/>
          </p:cNvPicPr>
          <p:nvPr>
            <p:ph idx="1"/>
          </p:nvPr>
        </p:nvPicPr>
        <p:blipFill>
          <a:blip r:embed="rId2" cstate="print"/>
          <a:stretch>
            <a:fillRect/>
          </a:stretch>
        </p:blipFill>
        <p:spPr>
          <a:xfrm>
            <a:off x="-1" y="1055702"/>
            <a:ext cx="10025749" cy="4873628"/>
          </a:xfrm>
        </p:spPr>
      </p:pic>
      <p:sp>
        <p:nvSpPr>
          <p:cNvPr id="8" name="Titre 1"/>
          <p:cNvSpPr>
            <a:spLocks noGrp="1"/>
          </p:cNvSpPr>
          <p:nvPr>
            <p:ph type="title"/>
          </p:nvPr>
        </p:nvSpPr>
        <p:spPr>
          <a:xfrm>
            <a:off x="457200" y="274638"/>
            <a:ext cx="8229600" cy="439718"/>
          </a:xfrm>
        </p:spPr>
        <p:txBody>
          <a:bodyPr>
            <a:normAutofit fontScale="90000"/>
          </a:bodyPr>
          <a:lstStyle/>
          <a:p>
            <a:r>
              <a:rPr lang="fr-FR" dirty="0" smtClean="0"/>
              <a:t>La Gare aujourd’hui…</a:t>
            </a:r>
            <a:endParaRPr lang="fr-FR" dirty="0"/>
          </a:p>
        </p:txBody>
      </p:sp>
      <p:sp>
        <p:nvSpPr>
          <p:cNvPr id="9" name="Rectangle 8"/>
          <p:cNvSpPr/>
          <p:nvPr/>
        </p:nvSpPr>
        <p:spPr>
          <a:xfrm>
            <a:off x="6643702" y="1000108"/>
            <a:ext cx="235745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La marquise</a:t>
            </a:r>
            <a:endParaRPr lang="fr-FR" dirty="0">
              <a:solidFill>
                <a:schemeClr val="tx1"/>
              </a:solidFill>
            </a:endParaRPr>
          </a:p>
        </p:txBody>
      </p:sp>
      <p:sp>
        <p:nvSpPr>
          <p:cNvPr id="10" name="Rectangle 9"/>
          <p:cNvSpPr/>
          <p:nvPr/>
        </p:nvSpPr>
        <p:spPr>
          <a:xfrm>
            <a:off x="6143636" y="1488032"/>
            <a:ext cx="2930802" cy="369332"/>
          </a:xfrm>
          <a:prstGeom prst="rect">
            <a:avLst/>
          </a:prstGeom>
          <a:noFill/>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6626" name="Picture 2" descr="https://tma.tourmentine.com/images/carte/2/vue_g02.jpg"/>
          <p:cNvPicPr>
            <a:picLocks noChangeAspect="1" noChangeArrowheads="1"/>
          </p:cNvPicPr>
          <p:nvPr/>
        </p:nvPicPr>
        <p:blipFill>
          <a:blip r:embed="rId2"/>
          <a:srcRect/>
          <a:stretch>
            <a:fillRect/>
          </a:stretch>
        </p:blipFill>
        <p:spPr bwMode="auto">
          <a:xfrm>
            <a:off x="-500098" y="0"/>
            <a:ext cx="10046120"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7650" name="Picture 2" descr="https://tma.tourmentine.com/images/carte/2/Feb22018.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Rectangle 4"/>
          <p:cNvSpPr/>
          <p:nvPr/>
        </p:nvSpPr>
        <p:spPr>
          <a:xfrm>
            <a:off x="6786578" y="5857892"/>
            <a:ext cx="200026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Autorail</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142852"/>
            <a:ext cx="8229600" cy="1143000"/>
          </a:xfrm>
        </p:spPr>
        <p:txBody>
          <a:bodyPr/>
          <a:lstStyle/>
          <a:p>
            <a:r>
              <a:rPr lang="fr-FR" dirty="0" smtClean="0"/>
              <a:t>La Gare aujourd’hui…</a:t>
            </a:r>
            <a:endParaRPr lang="fr-FR" dirty="0"/>
          </a:p>
        </p:txBody>
      </p:sp>
      <p:sp>
        <p:nvSpPr>
          <p:cNvPr id="3" name="Espace réservé du contenu 2"/>
          <p:cNvSpPr>
            <a:spLocks noGrp="1"/>
          </p:cNvSpPr>
          <p:nvPr>
            <p:ph idx="1"/>
          </p:nvPr>
        </p:nvSpPr>
        <p:spPr/>
        <p:txBody>
          <a:bodyPr/>
          <a:lstStyle/>
          <a:p>
            <a:endParaRPr lang="fr-FR" dirty="0"/>
          </a:p>
        </p:txBody>
      </p:sp>
      <p:pic>
        <p:nvPicPr>
          <p:cNvPr id="105474" name="Picture 2" descr="C:\Users\imortz\Desktop\Présentation-Mobilité(interne-ville-Avallon)\Petit-Train\20230908_162158.jpg"/>
          <p:cNvPicPr>
            <a:picLocks noChangeAspect="1" noChangeArrowheads="1"/>
          </p:cNvPicPr>
          <p:nvPr/>
        </p:nvPicPr>
        <p:blipFill>
          <a:blip r:embed="rId2" cstate="print"/>
          <a:srcRect/>
          <a:stretch>
            <a:fillRect/>
          </a:stretch>
        </p:blipFill>
        <p:spPr bwMode="auto">
          <a:xfrm>
            <a:off x="0" y="1142984"/>
            <a:ext cx="9144000" cy="4445000"/>
          </a:xfrm>
          <a:prstGeom prst="rect">
            <a:avLst/>
          </a:prstGeom>
          <a:noFill/>
        </p:spPr>
      </p:pic>
      <p:sp>
        <p:nvSpPr>
          <p:cNvPr id="6" name="Rectangle 5"/>
          <p:cNvSpPr/>
          <p:nvPr/>
        </p:nvSpPr>
        <p:spPr>
          <a:xfrm>
            <a:off x="5072066" y="4786322"/>
            <a:ext cx="4000528"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TER (Transport Express Régional)</a:t>
            </a:r>
            <a:endParaRPr lang="fr-FR" dirty="0">
              <a:solidFill>
                <a:schemeClr val="tx1"/>
              </a:solidFill>
            </a:endParaRPr>
          </a:p>
        </p:txBody>
      </p:sp>
      <p:sp>
        <p:nvSpPr>
          <p:cNvPr id="7" name="Rectangle 6"/>
          <p:cNvSpPr/>
          <p:nvPr/>
        </p:nvSpPr>
        <p:spPr>
          <a:xfrm>
            <a:off x="6213198" y="5214950"/>
            <a:ext cx="2930802" cy="369332"/>
          </a:xfrm>
          <a:prstGeom prst="rect">
            <a:avLst/>
          </a:prstGeom>
          <a:noFill/>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244727"/>
            <a:ext cx="7772400" cy="1470025"/>
          </a:xfrm>
        </p:spPr>
        <p:txBody>
          <a:bodyPr/>
          <a:lstStyle/>
          <a:p>
            <a:r>
              <a:rPr lang="fr-FR" b="1" dirty="0" smtClean="0">
                <a:solidFill>
                  <a:srgbClr val="00B050"/>
                </a:solidFill>
              </a:rPr>
              <a:t>Grue de chargement</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286124"/>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solidFill>
                  <a:srgbClr val="00B050"/>
                </a:solidFill>
              </a:rPr>
              <a:t>3</a:t>
            </a:r>
          </a:p>
        </p:txBody>
      </p:sp>
    </p:spTree>
  </p:cSld>
  <p:clrMapOvr>
    <a:masterClrMapping/>
  </p:clrMapOvr>
  <p:transition advTm="5000">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8674" name="Picture 2" descr="https://tma.tourmentine.com/images/carte/3/vue_g06.jpg"/>
          <p:cNvPicPr>
            <a:picLocks noChangeAspect="1" noChangeArrowheads="1"/>
          </p:cNvPicPr>
          <p:nvPr/>
        </p:nvPicPr>
        <p:blipFill>
          <a:blip r:embed="rId3"/>
          <a:srcRect/>
          <a:stretch>
            <a:fillRect/>
          </a:stretch>
        </p:blipFill>
        <p:spPr bwMode="auto">
          <a:xfrm>
            <a:off x="-214346" y="0"/>
            <a:ext cx="9993493" cy="6858000"/>
          </a:xfrm>
          <a:prstGeom prst="rect">
            <a:avLst/>
          </a:prstGeom>
          <a:noFill/>
        </p:spPr>
      </p:pic>
      <p:sp>
        <p:nvSpPr>
          <p:cNvPr id="5" name="Rectangle 4"/>
          <p:cNvSpPr/>
          <p:nvPr/>
        </p:nvSpPr>
        <p:spPr>
          <a:xfrm>
            <a:off x="6572264" y="5857892"/>
            <a:ext cx="2214578"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Grue PLM, 10 tonnes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
        <p:nvSpPr>
          <p:cNvPr id="7" name="Rectangle 6"/>
          <p:cNvSpPr/>
          <p:nvPr/>
        </p:nvSpPr>
        <p:spPr>
          <a:xfrm>
            <a:off x="500034" y="428604"/>
            <a:ext cx="4498411" cy="646331"/>
          </a:xfrm>
          <a:prstGeom prst="rect">
            <a:avLst/>
          </a:prstGeom>
          <a:noFill/>
        </p:spPr>
        <p:txBody>
          <a:bodyPr wrap="none">
            <a:spAutoFit/>
          </a:bodyPr>
          <a:lstStyle/>
          <a:p>
            <a:r>
              <a:rPr lang="fr-FR" i="1" dirty="0" smtClean="0"/>
              <a:t>A l’origine, la grue était un portique.</a:t>
            </a:r>
          </a:p>
          <a:p>
            <a:r>
              <a:rPr lang="fr-FR" i="1" dirty="0" smtClean="0"/>
              <a:t>De nos jours, il n’existe plus de grue en France</a:t>
            </a:r>
            <a:endParaRPr lang="fr-FR" i="1" dirty="0"/>
          </a:p>
        </p:txBody>
      </p:sp>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22" name="Picture 2" descr="https://tma.tourmentine.com/images/carte/3/vue_g07.jpg"/>
          <p:cNvPicPr>
            <a:picLocks noChangeAspect="1" noChangeArrowheads="1"/>
          </p:cNvPicPr>
          <p:nvPr/>
        </p:nvPicPr>
        <p:blipFill>
          <a:blip r:embed="rId2"/>
          <a:srcRect/>
          <a:stretch>
            <a:fillRect/>
          </a:stretch>
        </p:blipFill>
        <p:spPr bwMode="auto">
          <a:xfrm>
            <a:off x="-785850" y="0"/>
            <a:ext cx="10661209" cy="6858000"/>
          </a:xfrm>
          <a:prstGeom prst="rect">
            <a:avLst/>
          </a:prstGeom>
          <a:noFill/>
        </p:spPr>
      </p:pic>
      <p:sp>
        <p:nvSpPr>
          <p:cNvPr id="5" name="Rectangle 4"/>
          <p:cNvSpPr/>
          <p:nvPr/>
        </p:nvSpPr>
        <p:spPr>
          <a:xfrm>
            <a:off x="6572264" y="5857892"/>
            <a:ext cx="2214578"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Grue PLM, 10 tonnes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1746" name="Picture 2" descr="https://tma.tourmentine.com/images/carte/3/vue_g08.jpg"/>
          <p:cNvPicPr>
            <a:picLocks noChangeAspect="1" noChangeArrowheads="1"/>
          </p:cNvPicPr>
          <p:nvPr/>
        </p:nvPicPr>
        <p:blipFill>
          <a:blip r:embed="rId2"/>
          <a:srcRect/>
          <a:stretch>
            <a:fillRect/>
          </a:stretch>
        </p:blipFill>
        <p:spPr bwMode="auto">
          <a:xfrm>
            <a:off x="0" y="0"/>
            <a:ext cx="10026567"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244727"/>
            <a:ext cx="7772400" cy="1470025"/>
          </a:xfrm>
        </p:spPr>
        <p:txBody>
          <a:bodyPr>
            <a:normAutofit fontScale="90000"/>
          </a:bodyPr>
          <a:lstStyle/>
          <a:p>
            <a:r>
              <a:rPr lang="fr-FR" b="1" dirty="0" smtClean="0">
                <a:solidFill>
                  <a:srgbClr val="00B050"/>
                </a:solidFill>
              </a:rPr>
              <a:t>Halle de marchandises </a:t>
            </a:r>
            <a:br>
              <a:rPr lang="fr-FR" b="1" dirty="0" smtClean="0">
                <a:solidFill>
                  <a:srgbClr val="00B050"/>
                </a:solidFill>
              </a:rPr>
            </a:br>
            <a:r>
              <a:rPr lang="fr-FR" b="1" dirty="0" smtClean="0">
                <a:solidFill>
                  <a:srgbClr val="00B050"/>
                </a:solidFill>
              </a:rPr>
              <a:t>et trains de marchandise en 1993 </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3"/>
          <a:srcRect/>
          <a:stretch>
            <a:fillRect/>
          </a:stretch>
        </p:blipFill>
        <p:spPr bwMode="auto">
          <a:xfrm>
            <a:off x="1142976" y="3857628"/>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4</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9938" name="Picture 2" descr="https://tma.tourmentine.com/images/i.reel/gm1.jpg"/>
          <p:cNvPicPr>
            <a:picLocks noChangeAspect="1" noChangeArrowheads="1"/>
          </p:cNvPicPr>
          <p:nvPr/>
        </p:nvPicPr>
        <p:blipFill>
          <a:blip r:embed="rId2"/>
          <a:srcRect/>
          <a:stretch>
            <a:fillRect/>
          </a:stretch>
        </p:blipFill>
        <p:spPr bwMode="auto">
          <a:xfrm>
            <a:off x="-952822" y="0"/>
            <a:ext cx="10163758" cy="6858000"/>
          </a:xfrm>
          <a:prstGeom prst="rect">
            <a:avLst/>
          </a:prstGeom>
          <a:noFill/>
        </p:spPr>
      </p:pic>
      <p:sp>
        <p:nvSpPr>
          <p:cNvPr id="5" name="Rectangle 4"/>
          <p:cNvSpPr/>
          <p:nvPr/>
        </p:nvSpPr>
        <p:spPr>
          <a:xfrm>
            <a:off x="5715008" y="5857892"/>
            <a:ext cx="307183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Hall de marchandises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
        <p:nvSpPr>
          <p:cNvPr id="7" name="Rectangle 6"/>
          <p:cNvSpPr/>
          <p:nvPr/>
        </p:nvSpPr>
        <p:spPr>
          <a:xfrm>
            <a:off x="500034" y="428604"/>
            <a:ext cx="6266395" cy="369332"/>
          </a:xfrm>
          <a:prstGeom prst="rect">
            <a:avLst/>
          </a:prstGeom>
          <a:noFill/>
        </p:spPr>
        <p:txBody>
          <a:bodyPr wrap="none">
            <a:spAutoFit/>
          </a:bodyPr>
          <a:lstStyle/>
          <a:p>
            <a:r>
              <a:rPr lang="fr-FR" i="1" dirty="0" smtClean="0"/>
              <a:t>La gare d’Avallon disposait d’un hall de marchandises conséquent</a:t>
            </a:r>
            <a:endParaRPr lang="fr-FR" i="1" dirty="0"/>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8914" name="Picture 2" descr="https://tma.tourmentine.com/images/i.reel/gm2.jpg"/>
          <p:cNvPicPr>
            <a:picLocks noChangeAspect="1" noChangeArrowheads="1"/>
          </p:cNvPicPr>
          <p:nvPr/>
        </p:nvPicPr>
        <p:blipFill>
          <a:blip r:embed="rId2"/>
          <a:srcRect/>
          <a:stretch>
            <a:fillRect/>
          </a:stretch>
        </p:blipFill>
        <p:spPr bwMode="auto">
          <a:xfrm>
            <a:off x="0" y="0"/>
            <a:ext cx="10099702" cy="6858000"/>
          </a:xfrm>
          <a:prstGeom prst="rect">
            <a:avLst/>
          </a:prstGeom>
          <a:noFill/>
        </p:spPr>
      </p:pic>
      <p:sp>
        <p:nvSpPr>
          <p:cNvPr id="5" name="Rectangle 4"/>
          <p:cNvSpPr/>
          <p:nvPr/>
        </p:nvSpPr>
        <p:spPr>
          <a:xfrm>
            <a:off x="5715008" y="5857892"/>
            <a:ext cx="307183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Hall de marchandises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4818" name="Picture 2" descr="https://tma.tourmentine.com/images/carte/4/Dec25_28.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Rectangle 4"/>
          <p:cNvSpPr/>
          <p:nvPr/>
        </p:nvSpPr>
        <p:spPr>
          <a:xfrm>
            <a:off x="5715008" y="5857892"/>
            <a:ext cx="307183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Locomotive anglaise, BB2000</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
        <p:nvSpPr>
          <p:cNvPr id="8" name="Rectangle 7"/>
          <p:cNvSpPr/>
          <p:nvPr/>
        </p:nvSpPr>
        <p:spPr>
          <a:xfrm>
            <a:off x="642910" y="4143380"/>
            <a:ext cx="8501090" cy="1200329"/>
          </a:xfrm>
          <a:prstGeom prst="rect">
            <a:avLst/>
          </a:prstGeom>
        </p:spPr>
        <p:txBody>
          <a:bodyPr wrap="square">
            <a:spAutoFit/>
          </a:bodyPr>
          <a:lstStyle/>
          <a:p>
            <a:r>
              <a:rPr lang="fr-FR" i="1" dirty="0" smtClean="0">
                <a:solidFill>
                  <a:schemeClr val="bg1"/>
                </a:solidFill>
              </a:rPr>
              <a:t>Ces locomotives circulent entre Autun et Cravant, généralement en UM, cabine dans le sens de la marche. Ces machines tractent des trains de marchandises : bois du Morvan, trafic divers. Ces machines sont garées au dépôt d'Autun et visibles tous les jours à Avallon en semaine.</a:t>
            </a:r>
            <a:endParaRPr lang="fr-FR" i="1" dirty="0">
              <a:solidFill>
                <a:schemeClr val="bg1"/>
              </a:solidFill>
            </a:endParaRPr>
          </a:p>
        </p:txBody>
      </p:sp>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5842" name="Picture 2" descr="https://tma.tourmentine.com/images/carte/4/Dec25_29.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5715008" y="5857892"/>
            <a:ext cx="307183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Locomotive anglaise, BB2000</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8914" name="Picture 2" descr="https://tma.tourmentine.com/images/carte/4/Dec25_3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Rectangle 6"/>
          <p:cNvSpPr/>
          <p:nvPr/>
        </p:nvSpPr>
        <p:spPr>
          <a:xfrm>
            <a:off x="5715008" y="5857892"/>
            <a:ext cx="3071834"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Locomotive anglaise, BB2000</a:t>
            </a:r>
            <a:endParaRPr lang="fr-FR" dirty="0">
              <a:solidFill>
                <a:schemeClr val="tx1"/>
              </a:solidFill>
            </a:endParaRPr>
          </a:p>
        </p:txBody>
      </p:sp>
      <p:sp>
        <p:nvSpPr>
          <p:cNvPr id="8" name="Rectangle 7"/>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6866" name="Picture 2" descr="https://tma.tourmentine.com/images/carte/4/Dec25_30.JPG"/>
          <p:cNvPicPr>
            <a:picLocks noChangeAspect="1" noChangeArrowheads="1"/>
          </p:cNvPicPr>
          <p:nvPr/>
        </p:nvPicPr>
        <p:blipFill>
          <a:blip r:embed="rId3"/>
          <a:srcRect/>
          <a:stretch>
            <a:fillRect/>
          </a:stretch>
        </p:blipFill>
        <p:spPr bwMode="auto">
          <a:xfrm>
            <a:off x="-1" y="0"/>
            <a:ext cx="10096539" cy="7572404"/>
          </a:xfrm>
          <a:prstGeom prst="rect">
            <a:avLst/>
          </a:prstGeom>
          <a:noFill/>
        </p:spPr>
      </p:pic>
      <p:sp>
        <p:nvSpPr>
          <p:cNvPr id="5" name="Rectangle 4"/>
          <p:cNvSpPr/>
          <p:nvPr/>
        </p:nvSpPr>
        <p:spPr>
          <a:xfrm>
            <a:off x="4214810" y="5857892"/>
            <a:ext cx="457203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Wagons spécialisés pour le transport de bois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7890" name="Picture 2" descr="https://tma.tourmentine.com/images/carte/4/Dec25_3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Rectangle 4"/>
          <p:cNvSpPr/>
          <p:nvPr/>
        </p:nvSpPr>
        <p:spPr>
          <a:xfrm>
            <a:off x="5500694" y="5857892"/>
            <a:ext cx="3286148"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Wagons de marchandise bâchés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0962" name="Picture 2" descr="https://tma.tourmentine.com/images/carte/4/Dec25_3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9938" name="Picture 2" descr="https://tma.tourmentine.com/images/carte/4/Dec25_33.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500034" y="428604"/>
            <a:ext cx="5449890" cy="369332"/>
          </a:xfrm>
          <a:prstGeom prst="rect">
            <a:avLst/>
          </a:prstGeom>
          <a:noFill/>
        </p:spPr>
        <p:txBody>
          <a:bodyPr wrap="none">
            <a:spAutoFit/>
          </a:bodyPr>
          <a:lstStyle/>
          <a:p>
            <a:r>
              <a:rPr lang="fr-FR" i="1" dirty="0" smtClean="0"/>
              <a:t>A ce jour, plus aucun fret ferroviaire ne passe sur Avallon</a:t>
            </a:r>
            <a:endParaRPr lang="fr-FR" i="1" dirty="0"/>
          </a:p>
        </p:txBody>
      </p:sp>
      <p:sp>
        <p:nvSpPr>
          <p:cNvPr id="6" name="Rectangle 5"/>
          <p:cNvSpPr/>
          <p:nvPr/>
        </p:nvSpPr>
        <p:spPr>
          <a:xfrm>
            <a:off x="428596" y="5214950"/>
            <a:ext cx="8215338" cy="1477328"/>
          </a:xfrm>
          <a:prstGeom prst="rect">
            <a:avLst/>
          </a:prstGeom>
          <a:solidFill>
            <a:srgbClr val="FFFFFF">
              <a:alpha val="67059"/>
            </a:srgbClr>
          </a:solidFill>
        </p:spPr>
        <p:txBody>
          <a:bodyPr wrap="square">
            <a:spAutoFit/>
          </a:bodyPr>
          <a:lstStyle/>
          <a:p>
            <a:r>
              <a:rPr lang="fr-FR" i="1" dirty="0" smtClean="0"/>
              <a:t>En 2020, le fret ferroviaire subit la concurrence de la route et n’assure plus que 10 % du trafic de marchandises en France. Malgré les volontés de relance, le pays se situe loin derrière l’Allemagne (18 %), l’Autriche (32 %) et la Suisse (35 %), alors que la tonne transportée émet neuf fois moins de CO</a:t>
            </a:r>
            <a:r>
              <a:rPr lang="fr-FR" i="1" baseline="-25000" dirty="0" smtClean="0"/>
              <a:t>2</a:t>
            </a:r>
            <a:r>
              <a:rPr lang="fr-FR" i="1" dirty="0" smtClean="0"/>
              <a:t> que par le fret routier.</a:t>
            </a:r>
          </a:p>
          <a:p>
            <a:pPr algn="r"/>
            <a:r>
              <a:rPr lang="fr-FR" b="1" i="1" dirty="0" smtClean="0"/>
              <a:t>Source : </a:t>
            </a:r>
            <a:r>
              <a:rPr lang="fr-FR" i="1" dirty="0" smtClean="0"/>
              <a:t>Jean-Michel </a:t>
            </a:r>
            <a:r>
              <a:rPr lang="fr-FR" i="1" dirty="0" err="1" smtClean="0"/>
              <a:t>Bezat</a:t>
            </a:r>
            <a:r>
              <a:rPr lang="fr-FR" i="1" dirty="0" smtClean="0"/>
              <a:t>, « L’impossible chantier d’une relance du fret ferroviaire »</a:t>
            </a:r>
            <a:endParaRPr lang="fr-FR" i="1" dirty="0"/>
          </a:p>
        </p:txBody>
      </p:sp>
    </p:spTree>
  </p:cSld>
  <p:clrMapOvr>
    <a:masterClrMapping/>
  </p:clrMapOvr>
  <p:transition advTm="9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244727"/>
            <a:ext cx="7772400" cy="1470025"/>
          </a:xfrm>
        </p:spPr>
        <p:txBody>
          <a:bodyPr/>
          <a:lstStyle/>
          <a:p>
            <a:r>
              <a:rPr lang="fr-FR" b="1" dirty="0" smtClean="0">
                <a:solidFill>
                  <a:srgbClr val="00B050"/>
                </a:solidFill>
              </a:rPr>
              <a:t>Bascule</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286124"/>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solidFill>
                  <a:srgbClr val="00B050"/>
                </a:solidFill>
              </a:rPr>
              <a:t>5</a:t>
            </a:r>
          </a:p>
        </p:txBody>
      </p:sp>
    </p:spTree>
  </p:cSld>
  <p:clrMapOvr>
    <a:masterClrMapping/>
  </p:clrMapOvr>
  <p:transition advTm="9000">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1986" name="Picture 2" descr="https://tma.tourmentine.com/images/carte/5/bascule.jpg"/>
          <p:cNvPicPr>
            <a:picLocks noChangeAspect="1" noChangeArrowheads="1"/>
          </p:cNvPicPr>
          <p:nvPr/>
        </p:nvPicPr>
        <p:blipFill>
          <a:blip r:embed="rId3"/>
          <a:srcRect/>
          <a:stretch>
            <a:fillRect/>
          </a:stretch>
        </p:blipFill>
        <p:spPr bwMode="auto">
          <a:xfrm>
            <a:off x="0" y="0"/>
            <a:ext cx="10133460" cy="6858000"/>
          </a:xfrm>
          <a:prstGeom prst="rect">
            <a:avLst/>
          </a:prstGeom>
          <a:noFill/>
        </p:spPr>
      </p:pic>
      <p:sp>
        <p:nvSpPr>
          <p:cNvPr id="5" name="Rectangle 4"/>
          <p:cNvSpPr/>
          <p:nvPr/>
        </p:nvSpPr>
        <p:spPr>
          <a:xfrm>
            <a:off x="4572000" y="5857892"/>
            <a:ext cx="421484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Pesée des wagons, à vide et en charge</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428868"/>
            <a:ext cx="7772400" cy="1470025"/>
          </a:xfrm>
        </p:spPr>
        <p:txBody>
          <a:bodyPr>
            <a:normAutofit/>
          </a:bodyPr>
          <a:lstStyle/>
          <a:p>
            <a:r>
              <a:rPr lang="fr-FR" sz="3600" b="1" dirty="0" smtClean="0">
                <a:solidFill>
                  <a:srgbClr val="00B050"/>
                </a:solidFill>
              </a:rPr>
              <a:t>Faisceau de voie  </a:t>
            </a:r>
            <a:br>
              <a:rPr lang="fr-FR" sz="3600" b="1" dirty="0" smtClean="0">
                <a:solidFill>
                  <a:srgbClr val="00B050"/>
                </a:solidFill>
              </a:rPr>
            </a:br>
            <a:r>
              <a:rPr lang="fr-FR" sz="3600" b="1" dirty="0" smtClean="0">
                <a:solidFill>
                  <a:srgbClr val="00B050"/>
                </a:solidFill>
              </a:rPr>
              <a:t>Direction Laroche - Migennes</a:t>
            </a:r>
            <a:endParaRPr lang="fr-FR" sz="3600"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667140"/>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6</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4034" name="Picture 2" descr="https://tma.tourmentine.com/images/carte/6/vue_g14.jpg"/>
          <p:cNvPicPr>
            <a:picLocks noChangeAspect="1" noChangeArrowheads="1"/>
          </p:cNvPicPr>
          <p:nvPr/>
        </p:nvPicPr>
        <p:blipFill>
          <a:blip r:embed="rId3"/>
          <a:srcRect/>
          <a:stretch>
            <a:fillRect/>
          </a:stretch>
        </p:blipFill>
        <p:spPr bwMode="auto">
          <a:xfrm>
            <a:off x="-357222" y="71462"/>
            <a:ext cx="10171251"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5058" name="Picture 2" descr="https://tma.tourmentine.com/images/carte/6/vue_g15.jpg"/>
          <p:cNvPicPr>
            <a:picLocks noChangeAspect="1" noChangeArrowheads="1"/>
          </p:cNvPicPr>
          <p:nvPr/>
        </p:nvPicPr>
        <p:blipFill>
          <a:blip r:embed="rId2"/>
          <a:srcRect/>
          <a:stretch>
            <a:fillRect/>
          </a:stretch>
        </p:blipFill>
        <p:spPr bwMode="auto">
          <a:xfrm>
            <a:off x="-357222" y="-71462"/>
            <a:ext cx="10102798"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428868"/>
            <a:ext cx="7772400" cy="1470025"/>
          </a:xfrm>
        </p:spPr>
        <p:txBody>
          <a:bodyPr/>
          <a:lstStyle/>
          <a:p>
            <a:r>
              <a:rPr lang="fr-FR" b="1" dirty="0" smtClean="0">
                <a:solidFill>
                  <a:srgbClr val="00B050"/>
                </a:solidFill>
              </a:rPr>
              <a:t>Vue de la sortie de la gare – Direction Laroche - Migennes</a:t>
            </a:r>
            <a:endParaRPr lang="fr-FR" b="1" dirty="0">
              <a:solidFill>
                <a:srgbClr val="00B050"/>
              </a:solidFill>
            </a:endParaRPr>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667140"/>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7</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6082" name="Picture 2" descr="https://tma.tourmentine.com/images/carte/7/vue_g16.jpg"/>
          <p:cNvPicPr>
            <a:picLocks noChangeAspect="1" noChangeArrowheads="1"/>
          </p:cNvPicPr>
          <p:nvPr/>
        </p:nvPicPr>
        <p:blipFill>
          <a:blip r:embed="rId2"/>
          <a:srcRect/>
          <a:stretch>
            <a:fillRect/>
          </a:stretch>
        </p:blipFill>
        <p:spPr bwMode="auto">
          <a:xfrm>
            <a:off x="-1143040" y="0"/>
            <a:ext cx="10601122" cy="7072338"/>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9154" name="Picture 2" descr="https://tma.tourmentine.com/images/carte/7/vue_g17.jpg"/>
          <p:cNvPicPr>
            <a:picLocks noChangeAspect="1" noChangeArrowheads="1"/>
          </p:cNvPicPr>
          <p:nvPr/>
        </p:nvPicPr>
        <p:blipFill>
          <a:blip r:embed="rId2"/>
          <a:srcRect/>
          <a:stretch>
            <a:fillRect/>
          </a:stretch>
        </p:blipFill>
        <p:spPr bwMode="auto">
          <a:xfrm>
            <a:off x="0" y="0"/>
            <a:ext cx="10026567"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428868"/>
            <a:ext cx="7772400" cy="1470025"/>
          </a:xfrm>
        </p:spPr>
        <p:txBody>
          <a:bodyPr/>
          <a:lstStyle/>
          <a:p>
            <a:r>
              <a:rPr lang="fr-FR" b="1" dirty="0" smtClean="0"/>
              <a:t>Vue générale de la gare </a:t>
            </a:r>
            <a:br>
              <a:rPr lang="fr-FR" b="1" dirty="0" smtClean="0"/>
            </a:br>
            <a:r>
              <a:rPr lang="fr-FR" b="1" dirty="0" smtClean="0"/>
              <a:t>Ancien bâtiment des roulants</a:t>
            </a:r>
            <a:endParaRPr lang="fr-FR" b="1" dirty="0"/>
          </a:p>
        </p:txBody>
      </p:sp>
      <p:pic>
        <p:nvPicPr>
          <p:cNvPr id="16386" name="Picture 2" descr="Train PNG pour téléchargement gratuit"/>
          <p:cNvPicPr>
            <a:picLocks noChangeAspect="1" noChangeArrowheads="1"/>
          </p:cNvPicPr>
          <p:nvPr/>
        </p:nvPicPr>
        <p:blipFill>
          <a:blip r:embed="rId2"/>
          <a:srcRect/>
          <a:stretch>
            <a:fillRect/>
          </a:stretch>
        </p:blipFill>
        <p:spPr bwMode="auto">
          <a:xfrm>
            <a:off x="1142976" y="3667140"/>
            <a:ext cx="6896100" cy="1905000"/>
          </a:xfrm>
          <a:prstGeom prst="rect">
            <a:avLst/>
          </a:prstGeom>
          <a:noFill/>
        </p:spPr>
      </p:pic>
      <p:sp>
        <p:nvSpPr>
          <p:cNvPr id="7" name="Ellipse 6"/>
          <p:cNvSpPr/>
          <p:nvPr/>
        </p:nvSpPr>
        <p:spPr>
          <a:xfrm>
            <a:off x="4000496" y="1214422"/>
            <a:ext cx="1500198" cy="1285884"/>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smtClean="0">
                <a:solidFill>
                  <a:srgbClr val="00B050"/>
                </a:solidFill>
              </a:rPr>
              <a:t>8</a:t>
            </a:r>
            <a:endParaRPr lang="fr-FR" sz="5400" dirty="0">
              <a:solidFill>
                <a:srgbClr val="00B050"/>
              </a:solidFill>
            </a:endParaRPr>
          </a:p>
        </p:txBody>
      </p:sp>
    </p:spTree>
  </p:cSld>
  <p:clrMapOvr>
    <a:masterClrMapping/>
  </p:clrMapOvr>
  <p:transition advTm="5000">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0178" name="Picture 2" descr="https://tma.tourmentine.com/images/carte/8/vue_g18.jpg"/>
          <p:cNvPicPr>
            <a:picLocks noChangeAspect="1" noChangeArrowheads="1"/>
          </p:cNvPicPr>
          <p:nvPr/>
        </p:nvPicPr>
        <p:blipFill>
          <a:blip r:embed="rId3"/>
          <a:srcRect/>
          <a:stretch>
            <a:fillRect/>
          </a:stretch>
        </p:blipFill>
        <p:spPr bwMode="auto">
          <a:xfrm>
            <a:off x="-357222" y="-142876"/>
            <a:ext cx="10126302" cy="7072338"/>
          </a:xfrm>
          <a:prstGeom prst="rect">
            <a:avLst/>
          </a:prstGeom>
          <a:noFill/>
        </p:spPr>
      </p:pic>
      <p:sp>
        <p:nvSpPr>
          <p:cNvPr id="5" name="Rectangle 4"/>
          <p:cNvSpPr/>
          <p:nvPr/>
        </p:nvSpPr>
        <p:spPr>
          <a:xfrm>
            <a:off x="2643174" y="5929330"/>
            <a:ext cx="6072230"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Train pour Paris, stocké, en attente de départ pour le dimanche</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2226" name="Picture 2" descr="https://tma.tourmentine.com/images/carte/8/vue_g19.jpg"/>
          <p:cNvPicPr>
            <a:picLocks noChangeAspect="1" noChangeArrowheads="1"/>
          </p:cNvPicPr>
          <p:nvPr/>
        </p:nvPicPr>
        <p:blipFill>
          <a:blip r:embed="rId3"/>
          <a:srcRect/>
          <a:stretch>
            <a:fillRect/>
          </a:stretch>
        </p:blipFill>
        <p:spPr bwMode="auto">
          <a:xfrm>
            <a:off x="-1" y="-357214"/>
            <a:ext cx="10764113" cy="7572428"/>
          </a:xfrm>
          <a:prstGeom prst="rect">
            <a:avLst/>
          </a:prstGeom>
          <a:noFill/>
        </p:spPr>
      </p:pic>
      <p:sp>
        <p:nvSpPr>
          <p:cNvPr id="5" name="Rectangle 4"/>
          <p:cNvSpPr/>
          <p:nvPr/>
        </p:nvSpPr>
        <p:spPr>
          <a:xfrm>
            <a:off x="7143768" y="5929330"/>
            <a:ext cx="1571636"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Wagon stocké</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3250" name="Picture 2" descr="https://tma.tourmentine.com/images/carte/8/vue_g20.jpg"/>
          <p:cNvPicPr>
            <a:picLocks noChangeAspect="1" noChangeArrowheads="1"/>
          </p:cNvPicPr>
          <p:nvPr/>
        </p:nvPicPr>
        <p:blipFill>
          <a:blip r:embed="rId2"/>
          <a:srcRect/>
          <a:stretch>
            <a:fillRect/>
          </a:stretch>
        </p:blipFill>
        <p:spPr bwMode="auto">
          <a:xfrm>
            <a:off x="-214346" y="0"/>
            <a:ext cx="10065079"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4274" name="Picture 2" descr="https://tma.tourmentine.com/images/carte/8/Feb2201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5298" name="Picture 2" descr="https://tma.tourmentine.com/images/carte/8/Feb2201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advTm="5000">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6322" name="Picture 2" descr="https://tma.tourmentine.com/images/carte/8/Feb22014.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Rectangle 4"/>
          <p:cNvSpPr/>
          <p:nvPr/>
        </p:nvSpPr>
        <p:spPr>
          <a:xfrm>
            <a:off x="6715140" y="5857892"/>
            <a:ext cx="2071702" cy="50006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smtClean="0">
                <a:solidFill>
                  <a:schemeClr val="tx1"/>
                </a:solidFill>
              </a:rPr>
              <a:t>Dépôt des roulants</a:t>
            </a:r>
            <a:endParaRPr lang="fr-FR" dirty="0">
              <a:solidFill>
                <a:schemeClr val="tx1"/>
              </a:solidFill>
            </a:endParaRPr>
          </a:p>
        </p:txBody>
      </p:sp>
      <p:sp>
        <p:nvSpPr>
          <p:cNvPr id="6" name="Rectangle 5"/>
          <p:cNvSpPr/>
          <p:nvPr/>
        </p:nvSpPr>
        <p:spPr>
          <a:xfrm>
            <a:off x="5908938" y="6345816"/>
            <a:ext cx="2930802" cy="369332"/>
          </a:xfrm>
          <a:prstGeom prst="rect">
            <a:avLst/>
          </a:prstGeom>
        </p:spPr>
        <p:txBody>
          <a:bodyPr wrap="none">
            <a:spAutoFit/>
          </a:bodyPr>
          <a:lstStyle/>
          <a:p>
            <a:r>
              <a:rPr lang="fr-FR" dirty="0" smtClean="0">
                <a:solidFill>
                  <a:schemeClr val="bg1"/>
                </a:solidFill>
              </a:rPr>
              <a:t>©Train Miniature Avallonnais</a:t>
            </a:r>
            <a:endParaRPr lang="fr-FR" dirty="0">
              <a:solidFill>
                <a:schemeClr val="bg1"/>
              </a:solidFill>
            </a:endParaRPr>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54098"/>
          </a:xfrm>
        </p:spPr>
        <p:txBody>
          <a:bodyPr>
            <a:normAutofit fontScale="90000"/>
          </a:bodyPr>
          <a:lstStyle/>
          <a:p>
            <a:r>
              <a:rPr lang="fr-FR" sz="3100" dirty="0" smtClean="0"/>
              <a:t>La Gare aujourd’hui… </a:t>
            </a:r>
            <a:r>
              <a:rPr lang="fr-FR" dirty="0" smtClean="0"/>
              <a:t/>
            </a:r>
            <a:br>
              <a:rPr lang="fr-FR" dirty="0" smtClean="0"/>
            </a:br>
            <a:r>
              <a:rPr lang="fr-FR" dirty="0" smtClean="0"/>
              <a:t>Une gare rénovée en 2022 !</a:t>
            </a:r>
            <a:endParaRPr lang="fr-FR" dirty="0"/>
          </a:p>
        </p:txBody>
      </p:sp>
      <p:pic>
        <p:nvPicPr>
          <p:cNvPr id="4" name="Espace réservé du contenu 3" descr="20230908_161901.jpg"/>
          <p:cNvPicPr>
            <a:picLocks noGrp="1" noChangeAspect="1"/>
          </p:cNvPicPr>
          <p:nvPr>
            <p:ph idx="1"/>
          </p:nvPr>
        </p:nvPicPr>
        <p:blipFill>
          <a:blip r:embed="rId3" cstate="print"/>
          <a:stretch>
            <a:fillRect/>
          </a:stretch>
        </p:blipFill>
        <p:spPr>
          <a:xfrm>
            <a:off x="0" y="1643074"/>
            <a:ext cx="9993106" cy="4857760"/>
          </a:xfrm>
        </p:spPr>
      </p:pic>
      <p:sp>
        <p:nvSpPr>
          <p:cNvPr id="7" name="Rectangle 6"/>
          <p:cNvSpPr/>
          <p:nvPr/>
        </p:nvSpPr>
        <p:spPr>
          <a:xfrm>
            <a:off x="0" y="1865550"/>
            <a:ext cx="9144000" cy="4278094"/>
          </a:xfrm>
          <a:prstGeom prst="rect">
            <a:avLst/>
          </a:prstGeom>
          <a:solidFill>
            <a:srgbClr val="DDDDDD">
              <a:alpha val="50196"/>
            </a:srgbClr>
          </a:solidFill>
        </p:spPr>
        <p:txBody>
          <a:bodyPr wrap="square">
            <a:spAutoFit/>
          </a:bodyPr>
          <a:lstStyle/>
          <a:p>
            <a:pPr lvl="1"/>
            <a:r>
              <a:rPr lang="fr-FR" sz="1600" dirty="0" smtClean="0"/>
              <a:t>Le mercredi 16 mars 2022, la Gare d’Avallon a été inaugurée.</a:t>
            </a:r>
          </a:p>
          <a:p>
            <a:pPr lvl="1"/>
            <a:endParaRPr lang="fr-FR" sz="1600" dirty="0" smtClean="0"/>
          </a:p>
          <a:p>
            <a:pPr lvl="1"/>
            <a:r>
              <a:rPr lang="fr-FR" sz="1600" dirty="0" smtClean="0"/>
              <a:t>Pour offrir à ses quelque 45.400 voyageurs annuels des installations et des services plus modernes plusieurs mois de travaux ont été nécessaires, afin de répondre à leurs nouveaux besoins. </a:t>
            </a:r>
          </a:p>
          <a:p>
            <a:pPr lvl="1"/>
            <a:endParaRPr lang="fr-FR" sz="1600" dirty="0" smtClean="0"/>
          </a:p>
          <a:p>
            <a:pPr lvl="1"/>
            <a:r>
              <a:rPr lang="fr-FR" sz="1600" dirty="0" smtClean="0"/>
              <a:t>Le hall rénové et l’espace d’attente ont été modernisées avec la pose de mobilier nouvelle génération, éco-durable, 100 % recyclable et équipés de prises USB. </a:t>
            </a:r>
          </a:p>
          <a:p>
            <a:pPr lvl="1"/>
            <a:endParaRPr lang="fr-FR" sz="1600" dirty="0" smtClean="0"/>
          </a:p>
          <a:p>
            <a:pPr lvl="1"/>
            <a:r>
              <a:rPr lang="fr-FR" sz="1600" dirty="0" smtClean="0"/>
              <a:t>Pour faciliter les déplacements, la signalétique et l’affichage seront renouvelés. Aux abords de la gare, la façade s’est refait une beauté et plusieurs actions ont été réalisés pour fluidifier l’accès et faciliter le stationnement. </a:t>
            </a:r>
          </a:p>
          <a:p>
            <a:pPr lvl="1"/>
            <a:endParaRPr lang="fr-FR" sz="1600" dirty="0" smtClean="0"/>
          </a:p>
          <a:p>
            <a:pPr lvl="1"/>
            <a:r>
              <a:rPr lang="fr-FR" sz="1600" dirty="0" smtClean="0"/>
              <a:t>Enfin, les quais ont été mis aux normes d’accessibilité. </a:t>
            </a:r>
          </a:p>
          <a:p>
            <a:pPr lvl="1"/>
            <a:endParaRPr lang="fr-FR" sz="1600" dirty="0" smtClean="0"/>
          </a:p>
          <a:p>
            <a:pPr lvl="1"/>
            <a:r>
              <a:rPr lang="fr-FR" sz="1600" dirty="0" smtClean="0"/>
              <a:t>Le quai n°2 a notamment bénéficié d’un programme de mise en conformité comprenant le rehaussement, la réfection de l’enrobé, la mise en place d’un aménagement spécifique PMR, la mise en sécurité des bouts de quais et enfin la mise aux normes de la signalétique de sécurité et de l’éclairage.</a:t>
            </a:r>
            <a:endParaRPr lang="fr-FR" sz="1600" dirty="0"/>
          </a:p>
        </p:txBody>
      </p:sp>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3000"/>
                                        <p:tgtEl>
                                          <p:spTgt spid="7">
                                            <p:txEl>
                                              <p:pRg st="0" end="0"/>
                                            </p:txEl>
                                          </p:spTgt>
                                        </p:tgtEl>
                                      </p:cBhvr>
                                    </p:animEffect>
                                  </p:childTnLst>
                                </p:cTn>
                              </p:par>
                            </p:childTnLst>
                          </p:cTn>
                        </p:par>
                        <p:par>
                          <p:cTn id="8" fill="hold">
                            <p:stCondLst>
                              <p:cond delay="4000"/>
                            </p:stCondLst>
                            <p:childTnLst>
                              <p:par>
                                <p:cTn id="9" presetID="22" presetClass="entr" presetSubtype="8" fill="hold" nodeType="afterEffect">
                                  <p:stCondLst>
                                    <p:cond delay="100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wipe(left)">
                                      <p:cBhvr>
                                        <p:cTn id="11" dur="3000"/>
                                        <p:tgtEl>
                                          <p:spTgt spid="7">
                                            <p:txEl>
                                              <p:pRg st="2" end="2"/>
                                            </p:txEl>
                                          </p:spTgt>
                                        </p:tgtEl>
                                      </p:cBhvr>
                                    </p:animEffect>
                                  </p:childTnLst>
                                </p:cTn>
                              </p:par>
                            </p:childTnLst>
                          </p:cTn>
                        </p:par>
                        <p:par>
                          <p:cTn id="12" fill="hold">
                            <p:stCondLst>
                              <p:cond delay="8000"/>
                            </p:stCondLst>
                            <p:childTnLst>
                              <p:par>
                                <p:cTn id="13" presetID="22" presetClass="entr" presetSubtype="8" fill="hold" nodeType="afterEffect">
                                  <p:stCondLst>
                                    <p:cond delay="300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wipe(left)">
                                      <p:cBhvr>
                                        <p:cTn id="15" dur="3000"/>
                                        <p:tgtEl>
                                          <p:spTgt spid="7">
                                            <p:txEl>
                                              <p:pRg st="4" end="4"/>
                                            </p:txEl>
                                          </p:spTgt>
                                        </p:tgtEl>
                                      </p:cBhvr>
                                    </p:animEffect>
                                  </p:childTnLst>
                                </p:cTn>
                              </p:par>
                            </p:childTnLst>
                          </p:cTn>
                        </p:par>
                        <p:par>
                          <p:cTn id="16" fill="hold">
                            <p:stCondLst>
                              <p:cond delay="14000"/>
                            </p:stCondLst>
                            <p:childTnLst>
                              <p:par>
                                <p:cTn id="17" presetID="22" presetClass="entr" presetSubtype="8" fill="hold" nodeType="afterEffect">
                                  <p:stCondLst>
                                    <p:cond delay="1000"/>
                                  </p:stCondLst>
                                  <p:childTnLst>
                                    <p:set>
                                      <p:cBhvr>
                                        <p:cTn id="18" dur="1" fill="hold">
                                          <p:stCondLst>
                                            <p:cond delay="0"/>
                                          </p:stCondLst>
                                        </p:cTn>
                                        <p:tgtEl>
                                          <p:spTgt spid="7">
                                            <p:txEl>
                                              <p:pRg st="6" end="6"/>
                                            </p:txEl>
                                          </p:spTgt>
                                        </p:tgtEl>
                                        <p:attrNameLst>
                                          <p:attrName>style.visibility</p:attrName>
                                        </p:attrNameLst>
                                      </p:cBhvr>
                                      <p:to>
                                        <p:strVal val="visible"/>
                                      </p:to>
                                    </p:set>
                                    <p:animEffect transition="in" filter="wipe(left)">
                                      <p:cBhvr>
                                        <p:cTn id="19" dur="3000"/>
                                        <p:tgtEl>
                                          <p:spTgt spid="7">
                                            <p:txEl>
                                              <p:pRg st="6" end="6"/>
                                            </p:txEl>
                                          </p:spTgt>
                                        </p:tgtEl>
                                      </p:cBhvr>
                                    </p:animEffect>
                                  </p:childTnLst>
                                </p:cTn>
                              </p:par>
                            </p:childTnLst>
                          </p:cTn>
                        </p:par>
                        <p:par>
                          <p:cTn id="20" fill="hold">
                            <p:stCondLst>
                              <p:cond delay="18000"/>
                            </p:stCondLst>
                            <p:childTnLst>
                              <p:par>
                                <p:cTn id="21" presetID="22" presetClass="entr" presetSubtype="8" fill="hold" nodeType="afterEffect">
                                  <p:stCondLst>
                                    <p:cond delay="1000"/>
                                  </p:stCondLst>
                                  <p:childTnLst>
                                    <p:set>
                                      <p:cBhvr>
                                        <p:cTn id="22" dur="1" fill="hold">
                                          <p:stCondLst>
                                            <p:cond delay="0"/>
                                          </p:stCondLst>
                                        </p:cTn>
                                        <p:tgtEl>
                                          <p:spTgt spid="7">
                                            <p:txEl>
                                              <p:pRg st="8" end="8"/>
                                            </p:txEl>
                                          </p:spTgt>
                                        </p:tgtEl>
                                        <p:attrNameLst>
                                          <p:attrName>style.visibility</p:attrName>
                                        </p:attrNameLst>
                                      </p:cBhvr>
                                      <p:to>
                                        <p:strVal val="visible"/>
                                      </p:to>
                                    </p:set>
                                    <p:animEffect transition="in" filter="wipe(left)">
                                      <p:cBhvr>
                                        <p:cTn id="23" dur="3000"/>
                                        <p:tgtEl>
                                          <p:spTgt spid="7">
                                            <p:txEl>
                                              <p:pRg st="8" end="8"/>
                                            </p:txEl>
                                          </p:spTgt>
                                        </p:tgtEl>
                                      </p:cBhvr>
                                    </p:animEffect>
                                  </p:childTnLst>
                                </p:cTn>
                              </p:par>
                            </p:childTnLst>
                          </p:cTn>
                        </p:par>
                        <p:par>
                          <p:cTn id="24" fill="hold">
                            <p:stCondLst>
                              <p:cond delay="22000"/>
                            </p:stCondLst>
                            <p:childTnLst>
                              <p:par>
                                <p:cTn id="25" presetID="22" presetClass="entr" presetSubtype="8" fill="hold" nodeType="afterEffect">
                                  <p:stCondLst>
                                    <p:cond delay="1000"/>
                                  </p:stCondLst>
                                  <p:childTnLst>
                                    <p:set>
                                      <p:cBhvr>
                                        <p:cTn id="26" dur="1" fill="hold">
                                          <p:stCondLst>
                                            <p:cond delay="0"/>
                                          </p:stCondLst>
                                        </p:cTn>
                                        <p:tgtEl>
                                          <p:spTgt spid="7">
                                            <p:txEl>
                                              <p:pRg st="10" end="10"/>
                                            </p:txEl>
                                          </p:spTgt>
                                        </p:tgtEl>
                                        <p:attrNameLst>
                                          <p:attrName>style.visibility</p:attrName>
                                        </p:attrNameLst>
                                      </p:cBhvr>
                                      <p:to>
                                        <p:strVal val="visible"/>
                                      </p:to>
                                    </p:set>
                                    <p:animEffect transition="in" filter="wipe(left)">
                                      <p:cBhvr>
                                        <p:cTn id="27" dur="30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143116"/>
            <a:ext cx="8229600" cy="2286016"/>
          </a:xfrm>
        </p:spPr>
        <p:txBody>
          <a:bodyPr>
            <a:noAutofit/>
          </a:bodyPr>
          <a:lstStyle/>
          <a:p>
            <a:r>
              <a:rPr lang="fr-FR" b="1" i="1" dirty="0" smtClean="0"/>
              <a:t>Cette projection vous a été présentée par L’Association Train Miniature Avallonnais </a:t>
            </a:r>
            <a:br>
              <a:rPr lang="fr-FR" b="1" i="1" dirty="0" smtClean="0"/>
            </a:br>
            <a:endParaRPr lang="fr-FR" sz="3200" b="1" i="1" dirty="0"/>
          </a:p>
        </p:txBody>
      </p:sp>
    </p:spTree>
  </p:cSld>
  <p:clrMapOvr>
    <a:masterClrMapping/>
  </p:clrMapOvr>
  <p:transition advTm="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714356"/>
            <a:ext cx="8229600" cy="1143000"/>
          </a:xfrm>
        </p:spPr>
        <p:txBody>
          <a:bodyPr>
            <a:noAutofit/>
          </a:bodyPr>
          <a:lstStyle/>
          <a:p>
            <a:r>
              <a:rPr lang="fr-FR" b="1" i="1" dirty="0" smtClean="0"/>
              <a:t>Qui sommes-nous ?</a:t>
            </a:r>
            <a:endParaRPr lang="fr-FR" b="1" i="1" dirty="0"/>
          </a:p>
        </p:txBody>
      </p:sp>
      <p:sp>
        <p:nvSpPr>
          <p:cNvPr id="3" name="Espace réservé du contenu 2"/>
          <p:cNvSpPr>
            <a:spLocks noGrp="1"/>
          </p:cNvSpPr>
          <p:nvPr>
            <p:ph idx="1"/>
          </p:nvPr>
        </p:nvSpPr>
        <p:spPr>
          <a:xfrm>
            <a:off x="357158" y="2143116"/>
            <a:ext cx="8229600" cy="3697295"/>
          </a:xfrm>
        </p:spPr>
        <p:txBody>
          <a:bodyPr>
            <a:normAutofit fontScale="85000" lnSpcReduction="20000"/>
          </a:bodyPr>
          <a:lstStyle/>
          <a:p>
            <a:pPr>
              <a:buNone/>
            </a:pPr>
            <a:r>
              <a:rPr lang="fr-FR" sz="3500" b="1" i="1" dirty="0" smtClean="0"/>
              <a:t>L’Association Train Miniature Avallonnais, c’est…</a:t>
            </a:r>
            <a:endParaRPr lang="fr-FR" sz="3500" dirty="0" smtClean="0"/>
          </a:p>
          <a:p>
            <a:pPr marL="898525" indent="-898525">
              <a:buBlip>
                <a:blip r:embed="rId2"/>
              </a:buBlip>
            </a:pPr>
            <a:r>
              <a:rPr lang="fr-FR" sz="2400" dirty="0" smtClean="0"/>
              <a:t>L’amour du train, du fret et de son histoire</a:t>
            </a:r>
          </a:p>
          <a:p>
            <a:pPr marL="898525" indent="-898525">
              <a:buBlip>
                <a:blip r:embed="rId2"/>
              </a:buBlip>
            </a:pPr>
            <a:endParaRPr lang="fr-FR" sz="2400" dirty="0" smtClean="0"/>
          </a:p>
          <a:p>
            <a:pPr marL="898525" indent="-898525">
              <a:buBlip>
                <a:blip r:embed="rId2"/>
              </a:buBlip>
            </a:pPr>
            <a:r>
              <a:rPr lang="fr-FR" sz="2400" dirty="0" smtClean="0"/>
              <a:t>Des heures de travail d’assemblage nécessitant théâtralisation, minutie, patience</a:t>
            </a:r>
          </a:p>
          <a:p>
            <a:pPr marL="898525" indent="-898525">
              <a:buBlip>
                <a:blip r:embed="rId2"/>
              </a:buBlip>
            </a:pPr>
            <a:endParaRPr lang="fr-FR" sz="2400" dirty="0" smtClean="0"/>
          </a:p>
          <a:p>
            <a:pPr marL="898525" indent="-898525">
              <a:buBlip>
                <a:blip r:embed="rId2"/>
              </a:buBlip>
            </a:pPr>
            <a:r>
              <a:rPr lang="fr-FR" sz="2400" dirty="0" smtClean="0"/>
              <a:t>Des compétences multiples</a:t>
            </a:r>
          </a:p>
          <a:p>
            <a:pPr marL="898525" indent="-898525">
              <a:buBlip>
                <a:blip r:embed="rId2"/>
              </a:buBlip>
            </a:pPr>
            <a:endParaRPr lang="fr-FR" sz="2400" dirty="0" smtClean="0"/>
          </a:p>
          <a:p>
            <a:pPr marL="898525" indent="-898525">
              <a:buBlip>
                <a:blip r:embed="rId2"/>
              </a:buBlip>
            </a:pPr>
            <a:r>
              <a:rPr lang="fr-FR" sz="2400" dirty="0" smtClean="0"/>
              <a:t>Lors de nos ateliers, nous utilisons diverses matières (carton, bois, métaux…) qui seront coupés, collés, soudés. Nous travaillons les détails du décor, associons les techniques de mise en scène sonore et de programmation.</a:t>
            </a:r>
          </a:p>
          <a:p>
            <a:pPr marL="898525" indent="-898525">
              <a:buBlip>
                <a:blip r:embed="rId2"/>
              </a:buBlip>
            </a:pPr>
            <a:endParaRPr lang="fr-FR" sz="2400" dirty="0" smtClean="0"/>
          </a:p>
          <a:p>
            <a:endParaRPr lang="fr-FR" sz="2400" dirty="0"/>
          </a:p>
        </p:txBody>
      </p:sp>
    </p:spTree>
  </p:cSld>
  <p:clrMapOvr>
    <a:masterClrMapping/>
  </p:clrMapOvr>
  <p:transition advTm="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000"/>
                                        <p:tgtEl>
                                          <p:spTgt spid="3">
                                            <p:txEl>
                                              <p:pRg st="0" end="0"/>
                                            </p:txEl>
                                          </p:spTgt>
                                        </p:tgtEl>
                                      </p:cBhvr>
                                    </p:animEffect>
                                  </p:childTnLst>
                                </p:cTn>
                              </p:par>
                            </p:childTnLst>
                          </p:cTn>
                        </p:par>
                        <p:par>
                          <p:cTn id="8" fill="hold">
                            <p:stCondLst>
                              <p:cond delay="3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3000"/>
                                        <p:tgtEl>
                                          <p:spTgt spid="3">
                                            <p:txEl>
                                              <p:pRg st="1" end="1"/>
                                            </p:txEl>
                                          </p:spTgt>
                                        </p:tgtEl>
                                      </p:cBhvr>
                                    </p:animEffect>
                                  </p:childTnLst>
                                </p:cTn>
                              </p:par>
                            </p:childTnLst>
                          </p:cTn>
                        </p:par>
                        <p:par>
                          <p:cTn id="12" fill="hold">
                            <p:stCondLst>
                              <p:cond delay="6500"/>
                            </p:stCondLst>
                            <p:childTnLst>
                              <p:par>
                                <p:cTn id="13" presetID="22" presetClass="entr" presetSubtype="8"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3000"/>
                                        <p:tgtEl>
                                          <p:spTgt spid="3">
                                            <p:txEl>
                                              <p:pRg st="3" end="3"/>
                                            </p:txEl>
                                          </p:spTgt>
                                        </p:tgtEl>
                                      </p:cBhvr>
                                    </p:animEffect>
                                  </p:childTnLst>
                                </p:cTn>
                              </p:par>
                            </p:childTnLst>
                          </p:cTn>
                        </p:par>
                        <p:par>
                          <p:cTn id="16" fill="hold">
                            <p:stCondLst>
                              <p:cond delay="9500"/>
                            </p:stCondLst>
                            <p:childTnLst>
                              <p:par>
                                <p:cTn id="17" presetID="22" presetClass="entr" presetSubtype="8" fill="hold"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3000"/>
                                        <p:tgtEl>
                                          <p:spTgt spid="3">
                                            <p:txEl>
                                              <p:pRg st="5" end="5"/>
                                            </p:txEl>
                                          </p:spTgt>
                                        </p:tgtEl>
                                      </p:cBhvr>
                                    </p:animEffect>
                                  </p:childTnLst>
                                </p:cTn>
                              </p:par>
                            </p:childTnLst>
                          </p:cTn>
                        </p:par>
                        <p:par>
                          <p:cTn id="20" fill="hold">
                            <p:stCondLst>
                              <p:cond delay="12500"/>
                            </p:stCondLst>
                            <p:childTnLst>
                              <p:par>
                                <p:cTn id="21" presetID="22" presetClass="entr" presetSubtype="8" fill="hold" nodeType="after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wipe(left)">
                                      <p:cBhvr>
                                        <p:cTn id="23" dur="3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i="1" dirty="0" smtClean="0"/>
              <a:t>Envie de nous rejoindre ?</a:t>
            </a:r>
            <a:endParaRPr lang="fr-FR" b="1" i="1" dirty="0"/>
          </a:p>
        </p:txBody>
      </p:sp>
      <p:sp>
        <p:nvSpPr>
          <p:cNvPr id="3" name="Espace réservé du contenu 2"/>
          <p:cNvSpPr>
            <a:spLocks noGrp="1"/>
          </p:cNvSpPr>
          <p:nvPr>
            <p:ph idx="1"/>
          </p:nvPr>
        </p:nvSpPr>
        <p:spPr/>
        <p:txBody>
          <a:bodyPr/>
          <a:lstStyle/>
          <a:p>
            <a:r>
              <a:rPr lang="fr-FR" dirty="0" smtClean="0"/>
              <a:t>Participez aux séances de travail et retrouvez  l’Association Train Miniature Avallonnais, dans une ambiance conviviale, au local situé : </a:t>
            </a:r>
          </a:p>
          <a:p>
            <a:pPr lvl="1" indent="-22225">
              <a:buNone/>
            </a:pPr>
            <a:r>
              <a:rPr lang="fr-FR" dirty="0" smtClean="0"/>
              <a:t>1 rue Jean De la fontaine, quartier de la Morlande, à Avallon :</a:t>
            </a:r>
          </a:p>
          <a:p>
            <a:pPr marL="1430338" lvl="2" indent="-309563"/>
            <a:r>
              <a:rPr lang="fr-FR" dirty="0" smtClean="0">
                <a:solidFill>
                  <a:srgbClr val="00B050"/>
                </a:solidFill>
              </a:rPr>
              <a:t>le vendredi de 14h00 à 16h00</a:t>
            </a:r>
          </a:p>
          <a:p>
            <a:pPr marL="1430338" lvl="2" indent="-309563"/>
            <a:r>
              <a:rPr lang="fr-FR" dirty="0" smtClean="0">
                <a:solidFill>
                  <a:srgbClr val="00B050"/>
                </a:solidFill>
              </a:rPr>
              <a:t>et le dimanche matin de 9h à 12h00.</a:t>
            </a:r>
          </a:p>
          <a:p>
            <a:pPr>
              <a:buNone/>
            </a:pPr>
            <a:endParaRPr lang="fr-FR" dirty="0"/>
          </a:p>
        </p:txBody>
      </p:sp>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000"/>
                                        <p:tgtEl>
                                          <p:spTgt spid="3">
                                            <p:txEl>
                                              <p:pRg st="0" end="0"/>
                                            </p:txEl>
                                          </p:spTgt>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3000"/>
                                        <p:tgtEl>
                                          <p:spTgt spid="3">
                                            <p:txEl>
                                              <p:pRg st="1" end="1"/>
                                            </p:txEl>
                                          </p:spTgt>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3000"/>
                                        <p:tgtEl>
                                          <p:spTgt spid="3">
                                            <p:txEl>
                                              <p:pRg st="2" end="2"/>
                                            </p:txEl>
                                          </p:spTgt>
                                        </p:tgtEl>
                                      </p:cBhvr>
                                    </p:animEffect>
                                  </p:childTnLst>
                                </p:cTn>
                              </p:par>
                            </p:childTnLst>
                          </p:cTn>
                        </p:par>
                        <p:par>
                          <p:cTn id="16" fill="hold">
                            <p:stCondLst>
                              <p:cond delay="90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3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7522" name="Picture 2" descr="Aucune description de photo disponible."/>
          <p:cNvPicPr>
            <a:picLocks noChangeAspect="1" noChangeArrowheads="1"/>
          </p:cNvPicPr>
          <p:nvPr/>
        </p:nvPicPr>
        <p:blipFill>
          <a:blip r:embed="rId2"/>
          <a:srcRect/>
          <a:stretch>
            <a:fillRect/>
          </a:stretch>
        </p:blipFill>
        <p:spPr bwMode="auto">
          <a:xfrm>
            <a:off x="-4500626" y="0"/>
            <a:ext cx="14101590" cy="6858000"/>
          </a:xfrm>
          <a:prstGeom prst="rect">
            <a:avLst/>
          </a:prstGeom>
          <a:noFill/>
        </p:spPr>
      </p:pic>
      <p:sp>
        <p:nvSpPr>
          <p:cNvPr id="5" name="Titre 1"/>
          <p:cNvSpPr txBox="1">
            <a:spLocks/>
          </p:cNvSpPr>
          <p:nvPr/>
        </p:nvSpPr>
        <p:spPr>
          <a:xfrm>
            <a:off x="5072066" y="5715000"/>
            <a:ext cx="4071934"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1" u="none" strike="noStrike" kern="1200" cap="none" spc="0" normalizeH="0" baseline="0" noProof="0" dirty="0" smtClean="0">
                <a:ln>
                  <a:noFill/>
                </a:ln>
                <a:solidFill>
                  <a:schemeClr val="tx1"/>
                </a:solidFill>
                <a:effectLst/>
                <a:uLnTx/>
                <a:uFillTx/>
                <a:latin typeface="+mj-lt"/>
                <a:ea typeface="+mj-ea"/>
                <a:cs typeface="+mj-cs"/>
              </a:rPr>
              <a:t>Fin</a:t>
            </a:r>
            <a:endParaRPr kumimoji="0" lang="fr-FR" sz="4400" b="1" i="1"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Tm="9000">
    <p:wipe/>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1327</TotalTime>
  <Words>1411</Words>
  <Application>Microsoft Office PowerPoint</Application>
  <PresentationFormat>Affichage à l'écran (4:3)</PresentationFormat>
  <Paragraphs>235</Paragraphs>
  <Slides>62</Slides>
  <Notes>29</Notes>
  <HiddenSlides>0</HiddenSlides>
  <MMClips>0</MMClips>
  <ScaleCrop>false</ScaleCrop>
  <HeadingPairs>
    <vt:vector size="4" baseType="variant">
      <vt:variant>
        <vt:lpstr>Thème</vt:lpstr>
      </vt:variant>
      <vt:variant>
        <vt:i4>1</vt:i4>
      </vt:variant>
      <vt:variant>
        <vt:lpstr>Titres des diapositives</vt:lpstr>
      </vt:variant>
      <vt:variant>
        <vt:i4>62</vt:i4>
      </vt:variant>
    </vt:vector>
  </HeadingPairs>
  <TitlesOfParts>
    <vt:vector size="63" baseType="lpstr">
      <vt:lpstr>Thème Office</vt:lpstr>
      <vt:lpstr>Diapositive 1</vt:lpstr>
      <vt:lpstr>L’Association Train Miniature Avallonnais</vt:lpstr>
      <vt:lpstr>Diapositive 3</vt:lpstr>
      <vt:lpstr>Diapositive 4</vt:lpstr>
      <vt:lpstr>Diapositive 5</vt:lpstr>
      <vt:lpstr>Diapositive 6</vt:lpstr>
      <vt:lpstr>Diapositive 7</vt:lpstr>
      <vt:lpstr>LA GARE D’AVALLON</vt:lpstr>
      <vt:lpstr>Histoire de la Gare</vt:lpstr>
      <vt:lpstr>Diapositive 10</vt:lpstr>
      <vt:lpstr>Diapositive 11</vt:lpstr>
      <vt:lpstr>Passage à niveau</vt:lpstr>
      <vt:lpstr>Diapositive 13</vt:lpstr>
      <vt:lpstr>Diapositive 14</vt:lpstr>
      <vt:lpstr> p</vt:lpstr>
      <vt:lpstr>Diapositive 16</vt:lpstr>
      <vt:lpstr>Bâtiment voyageurs</vt:lpstr>
      <vt:lpstr>Diapositive 18</vt:lpstr>
      <vt:lpstr>La Gare aujourd’hui…</vt:lpstr>
      <vt:lpstr>Diapositive 20</vt:lpstr>
      <vt:lpstr>La Gare aujourd’hui…</vt:lpstr>
      <vt:lpstr>Diapositive 22</vt:lpstr>
      <vt:lpstr>Diapositive 23</vt:lpstr>
      <vt:lpstr>Diapositive 24</vt:lpstr>
      <vt:lpstr>La Gare aujourd’hui…</vt:lpstr>
      <vt:lpstr>Diapositive 26</vt:lpstr>
      <vt:lpstr>Diapositive 27</vt:lpstr>
      <vt:lpstr>La Gare aujourd’hui…</vt:lpstr>
      <vt:lpstr>Grue de chargement</vt:lpstr>
      <vt:lpstr>Diapositive 30</vt:lpstr>
      <vt:lpstr>Diapositive 31</vt:lpstr>
      <vt:lpstr>Diapositive 32</vt:lpstr>
      <vt:lpstr>Halle de marchandises  et trains de marchandise en 1993 </vt:lpstr>
      <vt:lpstr>Diapositive 34</vt:lpstr>
      <vt:lpstr>Diapositive 35</vt:lpstr>
      <vt:lpstr>Diapositive 36</vt:lpstr>
      <vt:lpstr>Diapositive 37</vt:lpstr>
      <vt:lpstr>Diapositive 38</vt:lpstr>
      <vt:lpstr>Diapositive 39</vt:lpstr>
      <vt:lpstr>Diapositive 40</vt:lpstr>
      <vt:lpstr>Diapositive 41</vt:lpstr>
      <vt:lpstr>Diapositive 42</vt:lpstr>
      <vt:lpstr>Bascule</vt:lpstr>
      <vt:lpstr>Diapositive 44</vt:lpstr>
      <vt:lpstr>Faisceau de voie   Direction Laroche - Migennes</vt:lpstr>
      <vt:lpstr>Diapositive 46</vt:lpstr>
      <vt:lpstr>Diapositive 47</vt:lpstr>
      <vt:lpstr>Vue de la sortie de la gare – Direction Laroche - Migennes</vt:lpstr>
      <vt:lpstr>Diapositive 49</vt:lpstr>
      <vt:lpstr>Diapositive 50</vt:lpstr>
      <vt:lpstr>Vue générale de la gare  Ancien bâtiment des roulants</vt:lpstr>
      <vt:lpstr>Diapositive 52</vt:lpstr>
      <vt:lpstr>Diapositive 53</vt:lpstr>
      <vt:lpstr>Diapositive 54</vt:lpstr>
      <vt:lpstr>Diapositive 55</vt:lpstr>
      <vt:lpstr>Diapositive 56</vt:lpstr>
      <vt:lpstr>Diapositive 57</vt:lpstr>
      <vt:lpstr>La Gare aujourd’hui…  Une gare rénovée en 2022 !</vt:lpstr>
      <vt:lpstr>Cette projection vous a été présentée par L’Association Train Miniature Avallonnais  </vt:lpstr>
      <vt:lpstr>Qui sommes-nous ?</vt:lpstr>
      <vt:lpstr>Envie de nous rejoindre ?</vt:lpstr>
      <vt:lpstr>Diapositive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imortz</dc:creator>
  <cp:lastModifiedBy>imortz</cp:lastModifiedBy>
  <cp:revision>25</cp:revision>
  <dcterms:created xsi:type="dcterms:W3CDTF">2023-07-26T20:00:56Z</dcterms:created>
  <dcterms:modified xsi:type="dcterms:W3CDTF">2023-09-14T16:16:03Z</dcterms:modified>
</cp:coreProperties>
</file>